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6" r:id="rId2"/>
    <p:sldId id="299" r:id="rId3"/>
    <p:sldId id="300" r:id="rId4"/>
    <p:sldId id="298" r:id="rId5"/>
    <p:sldId id="262" r:id="rId6"/>
    <p:sldId id="292" r:id="rId7"/>
    <p:sldId id="269" r:id="rId8"/>
    <p:sldId id="289" r:id="rId9"/>
    <p:sldId id="288" r:id="rId10"/>
    <p:sldId id="301" r:id="rId11"/>
    <p:sldId id="290" r:id="rId12"/>
    <p:sldId id="270" r:id="rId13"/>
    <p:sldId id="302" r:id="rId14"/>
    <p:sldId id="295" r:id="rId15"/>
    <p:sldId id="297" r:id="rId16"/>
    <p:sldId id="272" r:id="rId17"/>
    <p:sldId id="303" r:id="rId18"/>
    <p:sldId id="259" r:id="rId19"/>
    <p:sldId id="291" r:id="rId20"/>
    <p:sldId id="261" r:id="rId21"/>
    <p:sldId id="279" r:id="rId22"/>
    <p:sldId id="283" r:id="rId23"/>
    <p:sldId id="284" r:id="rId24"/>
    <p:sldId id="285" r:id="rId25"/>
    <p:sldId id="286" r:id="rId26"/>
    <p:sldId id="296" r:id="rId27"/>
    <p:sldId id="260" r:id="rId28"/>
    <p:sldId id="287" r:id="rId29"/>
    <p:sldId id="293" r:id="rId30"/>
    <p:sldId id="294" r:id="rId31"/>
  </p:sldIdLst>
  <p:sldSz cx="12192000" cy="6858000"/>
  <p:notesSz cx="6797675" cy="9926638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7"/>
    <a:srgbClr val="E0E0E0"/>
    <a:srgbClr val="D6EAF8"/>
    <a:srgbClr val="EADAB8"/>
    <a:srgbClr val="DABE82"/>
    <a:srgbClr val="E8D3B9"/>
    <a:srgbClr val="C4A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18" autoAdjust="0"/>
  </p:normalViewPr>
  <p:slideViewPr>
    <p:cSldViewPr snapToGrid="0">
      <p:cViewPr varScale="1">
        <p:scale>
          <a:sx n="106" d="100"/>
          <a:sy n="106" d="100"/>
        </p:scale>
        <p:origin x="2148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0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35F3C2-7F9F-9345-7764-4D6176567C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FFC2-3DD9-D161-3CFC-E83FCE0779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069A2-C3F6-4081-B1AB-8D760EE424CE}" type="datetimeFigureOut">
              <a:rPr lang="pl-PL" smtClean="0"/>
              <a:t>18.12.2024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7754-55A4-5D8B-340D-E76FC899A5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92D00-390A-B60A-AA4D-D067651DC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4F13-B091-4E0E-9220-49A142B044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849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1221-F8E4-4014-8698-73F505210C60}" type="datetimeFigureOut">
              <a:rPr lang="pl-PL" smtClean="0"/>
              <a:t>18.12.2024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55DE-FF30-4D5D-A50E-CFE6AC1E1D0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34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24B5-C517-7203-3BF0-E9DC26D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A588-E7E7-0B73-BF67-288A53DF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8464A-4BB5-2831-F461-5EE514DDA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(Dziękuję serdecznie) Szanowny Panie Dziekanie, Wysoka Rado, Szanowni Państwo, dzień dobry.</a:t>
            </a:r>
          </a:p>
          <a:p>
            <a:r>
              <a:rPr lang="pl-PL" dirty="0"/>
              <a:t>B. Nazywam się Paweł Szefler, a temat mojej rozprawy to: Pomiar satysfakcji interesariuszy w doskonaleniu systemu zarządzania jakością uczelni technicznych w Polsce.</a:t>
            </a:r>
          </a:p>
          <a:p>
            <a:r>
              <a:rPr lang="pl-PL" dirty="0"/>
              <a:t>C. Na wstępie chciałbym wszystkim Państwu podziękować za udział w tym dzisiejszym naszym spotkaniu.</a:t>
            </a:r>
          </a:p>
          <a:p>
            <a:r>
              <a:rPr lang="pl-PL" dirty="0"/>
              <a:t>D. Inspiracją do moich badań stałą się fascynacja szerokim obszarem zarządzania, a także zainteresowanie uczelniami, na które bez wątpienia wpływ mieli moi rodzice.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C4B6-479F-2BB7-1DBD-AF6C92E1C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2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 wypowiedziach różnych osób zauważalne było m. in. to, że podobieństwa w opiniach na temat roli uniwersytetów o znaczenia różnych grup interesariuszy niekoniecznie przebiegały według przynależności do grup interesariuszy, a raczej odzwierciedlały indywidulaną orientację respondentów w problematyce uczelni.</a:t>
            </a:r>
          </a:p>
          <a:p>
            <a:pPr marL="228600" indent="-228600">
              <a:buAutoNum type="alphaUcPeriod"/>
            </a:pPr>
            <a:r>
              <a:rPr lang="pl-PL" dirty="0"/>
              <a:t>Natomiast zauważone opinie o pewnej przewadze absolwentów uczelni technicznych oraz uczelni prestiżowych na rynku pracy w oczach pracodawców posłużyły mi do uzupełnienia hipotez do dalszych badań.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073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Przedstawione tu hipotezy są wynikiem wniosków zarówno z badania literatury jak i przeprowadzonych wywiadów.</a:t>
            </a:r>
          </a:p>
          <a:p>
            <a:pPr marL="228600" indent="-228600">
              <a:buAutoNum type="alphaUcPeriod"/>
            </a:pPr>
            <a:r>
              <a:rPr lang="pl-PL" dirty="0"/>
              <a:t>Hipotezy H1 i H2 wiążą się ze sprawdzeniem zasadności stosowania miar satysfakcji interesariuszy do wnioskowania o efektach działań uniwersytetu.</a:t>
            </a:r>
          </a:p>
          <a:p>
            <a:pPr marL="228600" indent="-228600">
              <a:buAutoNum type="alphaUcPeriod"/>
            </a:pPr>
            <a:r>
              <a:rPr lang="pl-PL" dirty="0"/>
              <a:t>Hipotezy H3 i H4 odnoszą się do opinii o tym, że absolwenci uczelni technicznych są wyżej cenieni na rynku pracy.</a:t>
            </a:r>
          </a:p>
          <a:p>
            <a:pPr marL="228600" indent="-228600">
              <a:buAutoNum type="alphaUcPeriod"/>
            </a:pPr>
            <a:r>
              <a:rPr lang="pl-PL" dirty="0"/>
              <a:t>Hipoteza H5 odnosi się do opinii o tym, że postrzeganie i ocena prestiżu uniwersytetu są skorelowane z efektami kształcenia rozumianymi jako sukcesy absolwentów.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19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W ramach badań ilościowych przeprowadziłem badanie kwestionariuszowe oraz pogłębione analizy dostępnych publicznie danych z bazy ELA oraz wyników rankingów uwzględniających wszystkie badane uczelnie techniczne.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405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Szersze omówienie wyników badań ilościowych znajduje się w moim </a:t>
            </a:r>
            <a:r>
              <a:rPr lang="pl-PL" b="1" dirty="0"/>
              <a:t>autoreferacie</a:t>
            </a:r>
            <a:r>
              <a:rPr lang="pl-PL" dirty="0"/>
              <a:t> na stronach </a:t>
            </a:r>
            <a:r>
              <a:rPr lang="pl-PL" b="1" dirty="0"/>
              <a:t>od 20 do 22 </a:t>
            </a:r>
            <a:r>
              <a:rPr lang="pl-PL" dirty="0"/>
              <a:t>oraz w podsumowaniu na stronie </a:t>
            </a:r>
            <a:r>
              <a:rPr lang="pl-PL" b="1" dirty="0"/>
              <a:t>27</a:t>
            </a:r>
            <a:r>
              <a:rPr lang="pl-PL" dirty="0"/>
              <a:t>.</a:t>
            </a:r>
          </a:p>
          <a:p>
            <a:pPr marL="228600" indent="-228600">
              <a:buAutoNum type="alphaUcPeriod"/>
            </a:pPr>
            <a:r>
              <a:rPr lang="pl-PL" dirty="0"/>
              <a:t>Natomiast w ramach niniejszej prezentacji pozwolę sobie na krótkie omówienie wniosków tych badań.</a:t>
            </a:r>
          </a:p>
          <a:p>
            <a:endParaRPr lang="pl-PL" dirty="0"/>
          </a:p>
          <a:p>
            <a:r>
              <a:rPr lang="pl-PL" dirty="0"/>
              <a:t>Hipotezy: Autoreferat – str. 27; praca tab. 80;</a:t>
            </a:r>
            <a:br>
              <a:rPr lang="pl-PL" dirty="0"/>
            </a:br>
            <a:r>
              <a:rPr lang="pl-PL" dirty="0"/>
              <a:t>Korelacje </a:t>
            </a:r>
            <a:r>
              <a:rPr lang="pl-PL" dirty="0" err="1"/>
              <a:t>Techniczna-Zarobki</a:t>
            </a:r>
            <a:r>
              <a:rPr lang="pl-PL" dirty="0"/>
              <a:t> i in.: Autoreferat – str. 20; praca tab. 72;</a:t>
            </a:r>
          </a:p>
          <a:p>
            <a:r>
              <a:rPr lang="pl-PL" dirty="0"/>
              <a:t>Korelacje Satysfakcja-inne: Autoreferat – str. 20; praca tab. 73;</a:t>
            </a:r>
          </a:p>
          <a:p>
            <a:r>
              <a:rPr lang="pl-PL" dirty="0"/>
              <a:t>Korelacje Rankingi-inne: Autoreferat – str. 21-22; praca tab. 74, tab. 75, tab. 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63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C0A9-3340-3BA7-A0E0-0E811A49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EC20D-AF08-56D9-9EB2-1246729F6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C16E5-5E92-ADBD-16C3-AF10FD6AC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dirty="0"/>
              <a:t>W takiej syntetycznej formie wybrałem wnioski odnoszące się do sformułowanych hipotez.</a:t>
            </a:r>
          </a:p>
          <a:p>
            <a:pPr marL="228600" indent="-228600" algn="l">
              <a:buAutoNum type="alphaUcPeriod"/>
            </a:pPr>
            <a:r>
              <a:rPr lang="pl-PL" dirty="0"/>
              <a:t>W trakcie badań konieczne okazało się w niektórych przypadkach sformułowanie hipotez pomocniczych, gdyż pewne zjawiska okazały się być nieco bardziej złożone niż tego początkowo zakładałem.</a:t>
            </a:r>
          </a:p>
          <a:p>
            <a:pPr marL="228600" indent="-228600" algn="l">
              <a:buAutoNum type="alphaUcPeriod"/>
            </a:pPr>
            <a:r>
              <a:rPr lang="pl-PL" dirty="0"/>
              <a:t>Stwierdziłem, że istotna statystycznie korelacja pomiędzy faktem ukończenia uczelni technicznej, a wyższymi zarobkami uwidacznia się dopiero po 3 latach od uzyskania dyplomu.</a:t>
            </a:r>
          </a:p>
          <a:p>
            <a:pPr marL="228600" indent="-228600" algn="l">
              <a:buAutoNum type="alphaUcPeriod"/>
            </a:pPr>
            <a:r>
              <a:rPr lang="pl-PL" dirty="0"/>
              <a:t>Natomiast w przypadku stopy zatrudnienia w pierwszym roku po ukończeniu studiów występuje korelacja odwrotna, co sugeruje, że krótko po studiach absolwenci uczelni technicznych są relatywnie rzadziej zatrudniani.</a:t>
            </a:r>
          </a:p>
          <a:p>
            <a:pPr marL="228600" indent="-228600" algn="l">
              <a:buAutoNum type="alphaUcPeriod"/>
            </a:pPr>
            <a:r>
              <a:rPr lang="pl-PL" dirty="0"/>
              <a:t>W odniesieniu do zakresu badań odnoszącego się do hipotez 4. i 5. można stwierdzić, że występuje korelacja pomiędzy faktem bycia uczelnią techniczną, a wyższą pozycją w rankingach i wyższymi ocenami prestiżu.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23F1A-E7F9-D59D-C895-E98314CB5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405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endParaRPr lang="pl-PL" dirty="0"/>
          </a:p>
          <a:p>
            <a:pPr marL="228600" indent="-228600">
              <a:buAutoNum type="alphaUcPeriod"/>
            </a:pPr>
            <a:r>
              <a:rPr lang="pl-PL" dirty="0"/>
              <a:t>Poza weryfikacją hipotez w wyniku moich badań zidentyfikowałem wskaźniki wspierające procesy doskonalenia systemów zarządzania jakością uczelni z wykorzystaniem informacji o satysfakcji interesariuszy.</a:t>
            </a:r>
          </a:p>
          <a:p>
            <a:pPr marL="228600" indent="-228600">
              <a:buAutoNum type="alphaUcPeriod"/>
            </a:pPr>
            <a:r>
              <a:rPr lang="pl-PL" dirty="0"/>
              <a:t>Wskaźniki te szczególnie będą pomocne przy stosowaniu opracowanej przeze mnie metody doskonalenia.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31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Zaproponowany autorski Model Doskonalenia Systemu Zarządzania Jakością Inspirowany Satysfakcją Interesariuszy (w skrócie od anglojęzycznej nazwy SSDQM) jest opracowany na podstawie wniosków z całych moich badań w ramach niniejszej pracy.</a:t>
            </a:r>
          </a:p>
          <a:p>
            <a:pPr marL="228600" indent="-228600">
              <a:buAutoNum type="alphaUcPeriod"/>
            </a:pPr>
            <a:r>
              <a:rPr lang="pl-PL" dirty="0"/>
              <a:t>Jest to opisana sekwencja etapów i kroków postępowania w ramach opracowywania i wdrażania udoskonaleń.</a:t>
            </a:r>
          </a:p>
          <a:p>
            <a:pPr marL="228600" indent="-228600">
              <a:buAutoNum type="alphaUcPeriod"/>
            </a:pPr>
            <a:r>
              <a:rPr lang="pl-PL" dirty="0"/>
              <a:t>Ponieważ w ramach rekomendowanych działań najpierw dokonuje się m. in. analizy interesariuszy, a następnie stosuje wnioski z tej analizy, to wykorzystanie tej metody spełnia podstawowe wymagania zarządzania interesariuszami, jak określił to Freeman.</a:t>
            </a:r>
          </a:p>
          <a:p>
            <a:pPr marL="228600" indent="-228600">
              <a:buAutoNum type="alphaUcPeriod"/>
            </a:pPr>
            <a:r>
              <a:rPr lang="pl-PL" dirty="0"/>
              <a:t>W pracy przedstawiłem analizę zakresu w jakim stosowanie proponowanego autorskiego modelu wspiera zapewnienie zgodności z kryteriami jakości Polskiej Komisji Akredytacyjnej oraz wymaganiami normy ISO 21001:2018.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662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2DE7-762B-B30A-6B6F-36D1D11B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06BC0-A700-4D5B-7641-859A93C43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AD901-2B4E-0A95-3A89-F01AE7C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Przedstawiony tu diagram ogólny prezentuje jedynie 9. głównych etapów działań. Natomiast całość modelu obejmuje łącznie 53. odrębne kroki postępowania. </a:t>
            </a:r>
          </a:p>
          <a:p>
            <a:r>
              <a:rPr lang="pl-PL" dirty="0"/>
              <a:t>B. Diagram szczegółowy: Autoreferat – str. 23-24; pełne nazwy i szczegółowe opisy każdego z kroków w pracy (rys. 49; rys. 50; rys. 51; rys. 52) oraz załącznik 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9FBD-75B2-E10C-3008-2524566ED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969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dirty="0"/>
              <a:t>Ze względu na napotkane ograniczenia badania kwestionariuszowego uważam, że w dalszych badaniach należałoby kontynuować analizy poziomu satysfakcji różnych grup interesariuszy uczelni i ich korelacji z innymi miarami wyników uniwersytetu.</a:t>
            </a:r>
          </a:p>
          <a:p>
            <a:pPr marL="228600" indent="-228600" algn="l">
              <a:buAutoNum type="alphaUcPeriod"/>
            </a:pPr>
            <a:r>
              <a:rPr lang="pl-PL" dirty="0"/>
              <a:t>Niewątpliwie ciekawym obszarem do dalszych badań byłaby weryfikacja efektów stosowania proponowanego modelu.</a:t>
            </a:r>
          </a:p>
          <a:p>
            <a:pPr marL="228600" indent="-228600" algn="l">
              <a:buAutoNum type="alphaUcPeriod"/>
            </a:pPr>
            <a:r>
              <a:rPr lang="pl-PL" dirty="0"/>
              <a:t>Poza tym wydaje się, że potrzeba przejścia od idei </a:t>
            </a:r>
            <a:r>
              <a:rPr lang="pl-PL" dirty="0" err="1"/>
              <a:t>kliento</a:t>
            </a:r>
            <a:r>
              <a:rPr lang="pl-PL" dirty="0"/>
              <a:t>-centryzmu do </a:t>
            </a:r>
            <a:r>
              <a:rPr lang="pl-PL" dirty="0" err="1"/>
              <a:t>interesariuszo</a:t>
            </a:r>
            <a:r>
              <a:rPr lang="pl-PL" dirty="0"/>
              <a:t>-centryzmu może dotyczyć także innych organizacji, a nie jedynie uniwersytetów.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207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7F02-D92E-8CE2-2095-85CFC59CB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C7325-6C4F-0D5A-8DB7-2FE10D06B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7071C-0CD8-6CCB-9CEC-0AC776E15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Podsumowując. Uważam, że moje badania mogą stanowić wkład w rozwój nauk o zarządzaniu i jakości dzięki syntezie teorii zarządzania jakością i teorii interesariuszy w kontekście uwarunkowań uniwersytetów, a w szczególności polskich publicznych uczelni technicznych.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Wprawdzie pewną niedogodnością okazały się napotkane ograniczenia przy badaniu kwestionariuszowym, to jednak wyniki pozostałych badań pozwoliły na osiągnięcie głównych celów mojej pracy.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Autorski Model Doskonalenia (Systemu Zarządzania Jakością Inspirowanego Satysfakcją Interesariuszy) zdecydowanie stanowi osiągnięcie celu utylitarnego prezentowanej pracy.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Bardzo dziękuję za Państwa życzliwe wysłuchanie mojej prezentacji.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Będę wdzięczny za wszelkie formy informacji zwrotnej od Państwa, gdyż upatruję w tym szansy na mój dalszy rozwój. Dziękuję.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5560C-9451-9697-6797-523885502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10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Uczelnie są uznawane za motory napędowe rozwoju kulturowego, społecznego i gospodarczego</a:t>
            </a:r>
          </a:p>
          <a:p>
            <a:pPr marL="228600" indent="-228600">
              <a:buAutoNum type="alphaUcPeriod"/>
            </a:pPr>
            <a:r>
              <a:rPr lang="pl-PL" dirty="0"/>
              <a:t>Uniwersytety początków swych tradycji upatrują w idei akademii platońskiej, ale historyczna ciągłość najstarszych obecnie działających uczelni sięga średniowiecza, kiedy to nazwa uniwersytet zaczęła się kształtować.</a:t>
            </a:r>
          </a:p>
          <a:p>
            <a:pPr marL="228600" indent="-228600">
              <a:buAutoNum type="alphaUcPeriod"/>
            </a:pPr>
            <a:r>
              <a:rPr lang="pl-PL" dirty="0"/>
              <a:t>Na przestrzeni wieków uczelnie praktycznie zawsze były uznawane przez władców i władze państw za istotne. Stąd też pomimo silnej tradycji niezależności uniwersytetu formy ukształtowania zasad funkcjonowania uczelni zmieniały się.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7541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25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598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000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1601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892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904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CC49-770A-B5D5-CC7D-4449B30E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D4A7D-145F-12BC-286C-E30CF18C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603E4-FB53-057A-31C0-EB40C026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7087-96FC-86D3-F35F-1FFBA3CB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7575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Uczelnie techniczne nadzorowane przez Ministerstwo Edukacji i Nauki plus Politechnika Bydgoska (klasyfikowana przez Ministerstwo jako uczelnia przyrodnicza)</a:t>
            </a:r>
          </a:p>
          <a:p>
            <a:r>
              <a:rPr lang="pl-PL" dirty="0"/>
              <a:t>Uczelnie nadzorowane przez Ministerstwo Infrastruktury: Politechnika Morska w Szczecinie, Uniwersytet Morski w Gdyni</a:t>
            </a:r>
          </a:p>
          <a:p>
            <a:r>
              <a:rPr lang="pl-PL" dirty="0"/>
              <a:t>Nadzorowane przez Ministerstwo Obrony Narodowej: WAT (Wojskowa Akademia Techniczna)</a:t>
            </a:r>
            <a:br>
              <a:rPr lang="pl-PL" dirty="0"/>
            </a:b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885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650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AB04-2053-2F9B-73AE-A92FD48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20778-5DC0-9CF0-9D8E-44CAED09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737C8-411A-F7AA-C2EA-3D7DDFEE0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5522D-C257-FDC2-2FA4-DDA118FB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386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W mojej prezentacji posłużę się strukturą analogiczną do struktury moich badań.</a:t>
            </a:r>
          </a:p>
          <a:p>
            <a:r>
              <a:rPr lang="pl-PL" dirty="0"/>
              <a:t>B. Najpierw pozwolę sobie na przedstawienie wybranych wniosków z badania literatury, które pozwoliły mi na sformułowanie </a:t>
            </a:r>
            <a:r>
              <a:rPr lang="pl-PL" b="1" dirty="0"/>
              <a:t>problemu badawczego </a:t>
            </a:r>
            <a:r>
              <a:rPr lang="pl-PL" dirty="0"/>
              <a:t>i </a:t>
            </a:r>
            <a:r>
              <a:rPr lang="pl-PL" b="1" dirty="0"/>
              <a:t>celów</a:t>
            </a:r>
            <a:r>
              <a:rPr lang="pl-PL" dirty="0"/>
              <a:t> mojej pracy.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2074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5931-A6E2-2590-EAEA-B51CC918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4A534-2457-9728-D20B-AF666CEE2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60E01-C01C-0A23-58D5-BC9FE5B01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63DC4-78B4-8F90-A9EA-718B97177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807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C8EB-F502-E949-E062-B9DD7EBD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9BF47-98EF-578A-E22C-C91AA428C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27CBA-DCBE-F218-EF5B-92CC3C43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Współcześnie polskie uniwersytety znajdują się pod wpływem 3 koncepcji dotyczących tego jaka powinna być i rola i zasady funkcjonowania.</a:t>
            </a:r>
          </a:p>
          <a:p>
            <a:pPr marL="228600" indent="-228600">
              <a:buAutoNum type="alphaUcPeriod"/>
            </a:pPr>
            <a:r>
              <a:rPr lang="pl-PL" dirty="0"/>
              <a:t>Jak widać na przedstawionym diagramie, występują znaczne różnice szczególnie między koncepcją uniwersytetu liberalnego (idee </a:t>
            </a:r>
            <a:r>
              <a:rPr lang="pl-PL" dirty="0" err="1"/>
              <a:t>Humboltda</a:t>
            </a:r>
            <a:r>
              <a:rPr lang="pl-PL" dirty="0"/>
              <a:t>) a pozostałymi dwiema tu przedstawionymi.</a:t>
            </a:r>
          </a:p>
          <a:p>
            <a:pPr marL="228600" indent="-228600">
              <a:buAutoNum type="alphaUcPeriod"/>
            </a:pPr>
            <a:r>
              <a:rPr lang="pl-PL" dirty="0"/>
              <a:t>Myślę, że nie będzie przesadą stwierdzenie, że część wyzwań związanych z zarządzaniem polskimi uczelniami ma swoje korzenie w tych właśnie różnicach.</a:t>
            </a:r>
          </a:p>
          <a:p>
            <a:pPr marL="228600" indent="-228600">
              <a:buAutoNum type="alphaUcPeriod"/>
            </a:pPr>
            <a:r>
              <a:rPr lang="pl-PL" dirty="0"/>
              <a:t>Jedną z wyróżniających uczelnie cech jest to, że w odniesieniu do nich odchodzimy od pojęcia klienta, a skłaniamy się do zastąpienia go koncepcją interesariuszy.</a:t>
            </a:r>
          </a:p>
          <a:p>
            <a:pPr marL="228600" indent="-228600">
              <a:buAutoNum type="alphaUcPeriod"/>
            </a:pPr>
            <a:r>
              <a:rPr lang="pl-PL" dirty="0"/>
              <a:t>Wielość grup lub stron zainteresowanych, która szczególnie jest zauważalna dla publicznych uczelni technicznych sprawia, że będąc organizacjami wymagającymi z punktu widzenia zarządzania, są jednocześnie ciekawym obszarem badań.</a:t>
            </a:r>
          </a:p>
          <a:p>
            <a:pPr marL="228600" indent="-228600">
              <a:buAutoNum type="alphaUcPeriod"/>
            </a:pPr>
            <a:r>
              <a:rPr lang="pl-PL" dirty="0"/>
              <a:t>Z przeprowadzonych przeze mnie badań wynika, że szczególnie w odniesieniu do uniwersytetów istnieje potrzeba syntezy teorii zarządzania jakością i teorii interesariuszy.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1EE41-20AA-DBB2-94E1-81BEE05AB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3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Zarządzanie jakością wyewoluowało w XX w. z szeregu metod na poziomie kontroli jakości, aż do systemów zarządzanie praktycznie wszystkimi obszarami organizacji.</a:t>
            </a:r>
          </a:p>
          <a:p>
            <a:pPr marL="228600" indent="-228600">
              <a:buAutoNum type="alphaUcPeriod"/>
            </a:pPr>
            <a:r>
              <a:rPr lang="pl-PL" dirty="0"/>
              <a:t>O tym jak bardzo jest istotne może świadczyć np. to, że niektóre koncepcje zarządzania jakością opisuje się wręcz jako filozofie zarządzania, a ponadto wskazuje się na potrzebę budowania kultury jakości w ramach kultury organizacyjnej.</a:t>
            </a:r>
          </a:p>
          <a:p>
            <a:pPr marL="228600" indent="-228600">
              <a:buAutoNum type="alphaUcPeriod"/>
            </a:pPr>
            <a:r>
              <a:rPr lang="pl-PL" dirty="0"/>
              <a:t>Chciałbym podkreślić to na co wszystkie współczesne, dojrzałe koncepcje zarządzania jakością (jak np. TQM i te normatywne, czy też Lean oraz </a:t>
            </a:r>
            <a:r>
              <a:rPr lang="pl-PL" dirty="0" err="1"/>
              <a:t>SixSigma</a:t>
            </a:r>
            <a:r>
              <a:rPr lang="pl-PL" dirty="0"/>
              <a:t>, a także CAF) kładą szczególny nacisk – czyli na kluczową rolę liderów dla osiągnięcia sukcesu w procesach ciągłego doskonalenia. Wiąże się to z tym, że ciągłe doskonalenie oznacza również nieustanne zmiany.</a:t>
            </a:r>
          </a:p>
          <a:p>
            <a:pPr marL="228600" indent="-228600">
              <a:buAutoNum type="alphaUcPeriod"/>
            </a:pPr>
            <a:r>
              <a:rPr lang="pl-PL" dirty="0"/>
              <a:t>Fundamentem zarządzania jakością jest </a:t>
            </a:r>
            <a:r>
              <a:rPr lang="pl-PL" dirty="0" err="1"/>
              <a:t>kliento</a:t>
            </a:r>
            <a:r>
              <a:rPr lang="pl-PL" dirty="0"/>
              <a:t>-centryzm, czyli dążenie do satysfakcji klientów.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53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F5E5-2AEF-0C9A-F549-0C6094F7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81F10-366F-5959-0987-F6C125F31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A50EF-0E74-5EFF-1D7A-DAA915D7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Przekładając to na realia uniwersytetów powinniśmy więc raczej mówić o </a:t>
            </a:r>
            <a:r>
              <a:rPr lang="pl-PL" sz="1200" b="0" i="0" u="none" strike="noStrike" baseline="0" dirty="0" err="1">
                <a:latin typeface="CIDFont+F1"/>
              </a:rPr>
              <a:t>interesariuszo</a:t>
            </a:r>
            <a:r>
              <a:rPr lang="pl-PL" sz="1200" b="0" i="0" u="none" strike="noStrike" baseline="0" dirty="0">
                <a:latin typeface="CIDFont+F1"/>
              </a:rPr>
              <a:t>-centryzmie.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Koncepcja i definicje interesariuszy rozwijane są od lat 60. XX w. W największym stopniu w obszarze CSR – społecznej odpowiedzialności biznesu.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W najbardziej klasycznym ujęciu za interesariuszy uznajemy tych, którzy mogą wpływać na organizację i tych, którzy są pod wpływem organizacji -&gt; krótko mówiąc to wszyscy, którzy mają lub mogą mieć względem organizacji jakiś interes.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Jeden z głównych badaczy obszaru zarządzania interesariuszami, jakim jest Robert Edward Freeman podkreśla rolę analizy interesariuszy oraz kierowania się postawą „służenia interesariuszom”.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Koncepcja interesariuszy znajduje swoje istotne odzwierciedlenie w normie odnoszącej się do zarządzania organizacjami edukacyjnymi.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Norma ta jest najbliższą uczelniom propozycją w pewien sposób łączącą teorię zarządzania jakością z teorią interesariuszy.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Natomiast nie znalazłem do tej pory narzędzia wspierającego doskonalenie systemu zarządzania jakością, uwzględniającego interesariuszy, a także szczególne uwarunkowania polskich publicznych uczelni technicznych.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55800-B4B6-48E8-C742-C61D7C841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2480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Ponieważ uznałem to za istotną lukę to cel utylitarny, jaki sobie postawiłem, odnosi się do opracowania takiej metody.</a:t>
            </a:r>
          </a:p>
          <a:p>
            <a:pPr marL="228600" indent="-228600">
              <a:buAutoNum type="alphaUcPeriod"/>
            </a:pPr>
            <a:r>
              <a:rPr lang="pl-PL" dirty="0"/>
              <a:t>Natomiast postawiony przeze mnie problem badawczy oraz cel poznawczy odnoszą się do identyfikacji miar i metod pomiaru odnoszących się do jakości szeroko pojętych usług uniwersytetów. </a:t>
            </a:r>
          </a:p>
          <a:p>
            <a:pPr marL="228600" indent="-228600">
              <a:buAutoNum type="alphaUcPeriod"/>
            </a:pPr>
            <a:r>
              <a:rPr lang="pl-PL" dirty="0"/>
              <a:t>Celem jest identyfikacja miar, które będą miały naukowe uzasadnienie do stosowania w procesach doskonalenia systemu zarządzania jakością, a jednocześnie będą pozwalały na uwzględnienie perspektywy interesariuszy i kontekstu publicznych uczelni technicznych w Polsce.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27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 ramach moich badań wykorzystałem metody jakościowe przeprowadzając wywiady pogłębione.</a:t>
            </a:r>
          </a:p>
          <a:p>
            <a:pPr marL="228600" indent="-228600">
              <a:buAutoNum type="alphaUcPeriod"/>
            </a:pPr>
            <a:r>
              <a:rPr lang="pl-PL" dirty="0"/>
              <a:t>Z punktu widzenia zarządzania uczelniami istotnym jest zrozumienie relacji różnych grup interesariuszy do uczelni oraz relacji pomiędzy różnymi grupami interesariuszy</a:t>
            </a:r>
          </a:p>
          <a:p>
            <a:pPr marL="228600" indent="-228600">
              <a:buAutoNum type="alphaUcPeriod"/>
            </a:pPr>
            <a:r>
              <a:rPr lang="pl-PL" dirty="0"/>
              <a:t>Tego właśnie dotyczą dwa pierwsze pytania.</a:t>
            </a:r>
          </a:p>
          <a:p>
            <a:pPr marL="228600" indent="-228600">
              <a:buAutoNum type="alphaUcPeriod"/>
            </a:pPr>
            <a:r>
              <a:rPr lang="pl-PL" dirty="0"/>
              <a:t>Natomiast P3 i P4 dotyczą specyficznego kontekstu uczelni technicznych oraz możliwości określenia miar jakości ich szeroko pojętych usług.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846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Wywiady przeprowadziłem wśród przedstawicieli wszystkich wybranych grup interesariuszy uczelni. </a:t>
            </a:r>
          </a:p>
          <a:p>
            <a:pPr marL="228600" indent="-228600">
              <a:buAutoNum type="alphaUcPeriod"/>
            </a:pPr>
            <a:r>
              <a:rPr lang="pl-PL" dirty="0"/>
              <a:t>Do wyboru tych grup posłużyłem się wynikami badania literatury. Między innymi szerokiej analizy tego kogo w literaturze przedmiotu uznaje się w za istotnych interesariuszy uczelni.</a:t>
            </a:r>
          </a:p>
          <a:p>
            <a:pPr marL="228600" indent="-228600">
              <a:buAutoNum type="alphaUcPeriod"/>
            </a:pPr>
            <a:r>
              <a:rPr lang="pl-PL" dirty="0"/>
              <a:t>Przeprowadziłem łącznie 33 wywiady.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611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41E694-2710-DC70-AA0B-4C28B2990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1142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B01FE5-8F8F-0DB7-1ECC-5EE73454C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6746"/>
            <a:ext cx="9144000" cy="4010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C0CAD3-795D-063D-FA5B-9906B732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EF8B8A-156A-435C-AD97-E523B40FBEC6}" type="datetime1">
              <a:rPr lang="pl-PL" smtClean="0"/>
              <a:t>18.12.2024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D7C33F6-E414-7164-B185-D5897F93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75EE83-6C96-117D-25D0-83AB1D8F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E855CC7-5BE1-611D-2959-51F87F5B9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3599"/>
          <a:stretch>
            <a:fillRect/>
          </a:stretch>
        </p:blipFill>
        <p:spPr>
          <a:xfrm>
            <a:off x="2856000" y="410016"/>
            <a:ext cx="6480000" cy="157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65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2864CF-6415-3C6F-154C-6FAA8103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88A7EA-6470-2884-E80D-942F1E423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F0408-AD79-CD39-4B59-383C3A2F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7998-9FE6-4DC5-B510-9D5DDF5DDD4E}" type="datetime1">
              <a:rPr lang="pl-PL" smtClean="0"/>
              <a:t>18.12.2024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65E4D3-B85B-9620-829B-5F31903B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2F47B7-77B6-AB4C-E3D1-CBDA9348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378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9B8AF65-E0EA-121C-433A-3C51CD8C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962C26D-E3AD-E249-1AFD-F7E28C4F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D10DC6-3932-5213-7DF0-58158F88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DDB4-675E-47A0-B021-EDCA5866B50A}" type="datetime1">
              <a:rPr lang="pl-PL" smtClean="0"/>
              <a:t>18.12.2024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B1BC6-51F2-CF63-9DC9-E0FBC800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F8AB48-97AF-7B65-E7E6-B7DD3036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506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rcRect r="33607"/>
          <a:stretch>
            <a:fillRect/>
          </a:stretch>
        </p:blipFill>
        <p:spPr>
          <a:xfrm>
            <a:off x="3128218" y="2709000"/>
            <a:ext cx="5935564" cy="14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2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869BEB-8675-6127-D69D-7E3305B5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8CE976-2BB5-5094-27A2-7E4E8AAE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D664DE-B4F8-2F78-06B8-88716C34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999596-79E2-47B9-BE05-8BA149DDBEB8}" type="datetime1">
              <a:rPr lang="pl-PL" smtClean="0"/>
              <a:t>18.12.2024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3638B3-B44D-71D4-E038-8E476805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233A1D5-2EF8-2213-7071-2D3CF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94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43898-FB18-3778-640D-97EA06F7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356E99A-378B-AAF0-05BE-E796E10E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13CC89-FC40-F723-0714-CBFD16A2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9CE-1D79-43DA-9F33-E75AC39DFDD8}" type="datetime1">
              <a:rPr lang="pl-PL" smtClean="0"/>
              <a:t>18.12.2024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E4DC45-3793-16DB-EB42-80041025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B5448-4169-0D78-C0EB-60FEFF6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09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C9C6F1-4D8A-C5BE-183C-9BDECD3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E89BCF-C4D5-5083-2CF9-E76B3B10C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02A009-8DBF-4E9E-1996-450FC911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649A601-D281-CE22-9ABB-B3275184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3477A2-E204-4FE0-9357-9D746BEC6204}" type="datetime1">
              <a:rPr lang="pl-PL" smtClean="0"/>
              <a:t>18.12.2024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E23703-4411-3366-AEAA-E2D567FD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CCF723-4BD4-F792-B3E6-E4BCC23F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03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F9BE3-1A7A-3F29-93BC-DDF0384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EBE2AE-0A06-8AA1-BAE3-101D778E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7451D39-E75D-BFBF-39F8-1E6C6220B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4CB4574-A8FD-733A-12BB-EB1AB2FAB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0012007-1553-99D3-F36D-1C2BF29D9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F375FB15-9B36-FAB1-EFE1-15AF72C6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CD06-3475-4CDD-804B-4C2809B5A13A}" type="datetime1">
              <a:rPr lang="pl-PL" smtClean="0"/>
              <a:t>18.12.2024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778F47-D2B8-25DF-A8F7-D3821FBA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A86CAC6-0317-66E8-C21D-2B3D8B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11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7FDD4-53BC-0499-48C0-154E20F2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0DDEB75-05E5-D8DF-A406-EF5A8859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DAB46-48FF-4D68-9F01-A14A7B3B09A5}" type="datetime1">
              <a:rPr lang="pl-PL" smtClean="0"/>
              <a:t>18.12.2024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8E4CC4-BD6E-F287-570B-81BF2F9B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B11CCA6-72FC-9106-4660-B9E57498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10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AB074DC-1C64-7403-23F6-8B72F232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169C-5DAD-43A4-A9F4-0546DD4F92EF}" type="datetime1">
              <a:rPr lang="pl-PL" smtClean="0"/>
              <a:t>18.12.2024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81A3F8A-F06A-A128-6CAA-56320B8B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4F0F96-69A6-864D-047F-A1E6024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66CC3-00EB-4811-0A79-EE6AC37DD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26" y="0"/>
            <a:ext cx="962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184CE5-422A-F08F-9A7D-3280F8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235C73-348A-F8F6-4649-082C30D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006204-8BC4-766A-4A3E-9C78F14D3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D535CB-CCDC-158B-11B1-CD9C40F5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2DA5-5ACB-4357-B607-7FAA6ABE8D2E}" type="datetime1">
              <a:rPr lang="pl-PL" smtClean="0"/>
              <a:t>18.12.2024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3D60152-3D2D-8316-8589-2782702D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0A7F0A-AB17-1EB8-D19B-E155D4D2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97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5AF2C-EA42-1807-E930-732D6280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957C98B-C356-BA7D-7ACA-EA3F6932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DCD9D9-7414-01EC-1761-94BF71EDD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6D9C4C-2FE2-B6A9-373F-3C67E54A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E8D5-B667-465B-923C-8AE64D9B5C50}" type="datetime1">
              <a:rPr lang="pl-PL" smtClean="0"/>
              <a:t>18.12.2024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EF7CD6-F4D9-B36C-6630-877DF75F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5AE4303-5956-8AB8-78EE-3538567D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06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FCB6DAD-8BDA-D1E7-A03F-18CF4B80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332C8A-D840-37BF-9134-1085EB86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6BF104-03BF-E560-A454-80E28292A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5EBC61-B65A-4F86-AC7A-820DD48DEEE0}" type="datetime1">
              <a:rPr lang="pl-PL" smtClean="0"/>
              <a:t>18.12.2024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0B8007-B8F6-90CD-43F0-85C42CED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81BDAF-84AF-BBDC-17FD-6B9CB054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97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7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6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6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6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F0303-AB49-249B-063F-6EF784A5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48A32A-55BC-6AE8-FD6B-A3F50260B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Pomiar satysfakcji interesariuszy w doskonaleniu systemu zarządzania jakością uczelni technicznych w Polsce</a:t>
            </a:r>
            <a:endParaRPr lang="pl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DEA9DD-F948-B38A-F6CF-7962AD56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7358"/>
            <a:ext cx="9144000" cy="4104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Mgr inż. Jan Paweł Szefler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01B0-1A9E-3D74-979F-6F2D5056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Gdańsk, 19.12.2024</a:t>
            </a:r>
          </a:p>
        </p:txBody>
      </p:sp>
    </p:spTree>
    <p:extLst>
      <p:ext uri="{BB962C8B-B14F-4D97-AF65-F5344CB8AC3E}">
        <p14:creationId xmlns:p14="http://schemas.microsoft.com/office/powerpoint/2010/main" val="21857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9606-AA21-DBB6-4531-5184194D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15B75E-F5B2-AC66-44A1-592B5B38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– spostrzeżenia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49C2A4-AD54-57C7-BA61-3280EEC7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Wybrane spostrzeżenia:</a:t>
            </a:r>
          </a:p>
          <a:p>
            <a:pPr lvl="1"/>
            <a:r>
              <a:rPr lang="pl-PL" dirty="0"/>
              <a:t>różnice w opiniach o celu istnienia uczelni</a:t>
            </a:r>
          </a:p>
          <a:p>
            <a:pPr lvl="1"/>
            <a:r>
              <a:rPr lang="pl-PL" dirty="0"/>
              <a:t>opinia o większej wartości absolwentów uczelni technicznych</a:t>
            </a:r>
          </a:p>
          <a:p>
            <a:pPr lvl="1"/>
            <a:r>
              <a:rPr lang="pl-PL" dirty="0"/>
              <a:t>opinia o tym, że uczelnie znane uważane są za lepsze</a:t>
            </a:r>
          </a:p>
          <a:p>
            <a:pPr lvl="1"/>
            <a:r>
              <a:rPr lang="pl-PL" dirty="0"/>
              <a:t>opinia o tym, że studenci są najistotniejszymi interesariuszami uczelni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347A1-80EA-0E3F-93E3-0F70E8DE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A396-1DEF-95D7-DA46-69E3CF0FF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6764-0D9D-2C45-AD81-971B4608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795B0B-9F49-7FA0-5935-B573879A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Hipotezy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B59562-56ED-7877-264E-32E97D28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r>
              <a:rPr lang="en-GB" sz="1900" b="1" dirty="0"/>
              <a:t>H1</a:t>
            </a:r>
            <a:r>
              <a:rPr lang="en-GB" sz="1900" dirty="0"/>
              <a:t>: </a:t>
            </a:r>
            <a:r>
              <a:rPr lang="pl-PL" sz="1900" i="1" dirty="0"/>
              <a:t>Wyniki pomiaru satysfakcji interesariuszy są pozytywnie skorelowane z innymi wynikami jakości usług uczelni</a:t>
            </a:r>
            <a:endParaRPr lang="en-GB" sz="1900" dirty="0"/>
          </a:p>
          <a:p>
            <a:r>
              <a:rPr lang="en-GB" sz="1900" b="1" dirty="0"/>
              <a:t>H2: </a:t>
            </a:r>
            <a:r>
              <a:rPr lang="pl-PL" sz="1900" i="1" dirty="0"/>
              <a:t>Wyniki pomiaru satysfakcji interesariuszy są pozytywnie skorelowane z wartościami Indeksu Wyceny Rynkowej Absolwenta</a:t>
            </a:r>
            <a:endParaRPr lang="en-GB" sz="1900" dirty="0"/>
          </a:p>
          <a:p>
            <a:r>
              <a:rPr lang="en-GB" sz="1900" b="1" dirty="0"/>
              <a:t>H3</a:t>
            </a:r>
            <a:r>
              <a:rPr lang="en-GB" sz="1900" dirty="0"/>
              <a:t>: </a:t>
            </a:r>
            <a:r>
              <a:rPr lang="pl-PL" sz="1900" i="1" dirty="0"/>
              <a:t>Absolwenci publicznych uczelni technicznych są wyżej cenieni na rynku pracy niż absolwenci pozostałych uczelni, a uczelnie techniczne uzyskują wyższe wartości Indeksu Wyceny Rynkowej Absolwenta</a:t>
            </a:r>
          </a:p>
          <a:p>
            <a:r>
              <a:rPr lang="en-GB" sz="2000" b="1" dirty="0"/>
              <a:t>H4:</a:t>
            </a:r>
            <a:r>
              <a:rPr lang="en-GB" sz="2000" i="1" dirty="0"/>
              <a:t> </a:t>
            </a:r>
            <a:r>
              <a:rPr lang="pl-PL" sz="2000" i="1" dirty="0"/>
              <a:t>Wyniki wskaźników IWRA polskich publicznych uczelni technicznych są pozytywnie skorelowane z jakością usług uczelni mierzoną przy pomocy rankingu Perspektywy</a:t>
            </a:r>
            <a:r>
              <a:rPr lang="en-GB" sz="2000" dirty="0"/>
              <a:t> </a:t>
            </a:r>
            <a:endParaRPr lang="pl-PL" sz="2000" dirty="0"/>
          </a:p>
          <a:p>
            <a:r>
              <a:rPr lang="pl-PL" sz="2000" b="1" dirty="0"/>
              <a:t>H5:</a:t>
            </a:r>
            <a:r>
              <a:rPr lang="pl-PL" sz="2000" b="1" i="1" dirty="0"/>
              <a:t> </a:t>
            </a:r>
            <a:r>
              <a:rPr lang="pl-PL" sz="2000" i="1" dirty="0"/>
              <a:t>Wyniki wskaźników IWRA są pozytywnie skorelowane z wynikami oceny prestiżu uczelni</a:t>
            </a:r>
            <a:endParaRPr lang="pl-PL" sz="19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54839-12CC-82BD-5D35-BABEF3B2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C97DC-78B2-5BAE-EEC8-0695D9ED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2644" cy="2322426"/>
          </a:xfrm>
        </p:spPr>
        <p:txBody>
          <a:bodyPr>
            <a:normAutofit/>
          </a:bodyPr>
          <a:lstStyle/>
          <a:p>
            <a:r>
              <a:rPr lang="pl-PL" sz="2400" dirty="0"/>
              <a:t>Badanie kwestionariuszowe wśród interesariuszy uczelni</a:t>
            </a:r>
          </a:p>
          <a:p>
            <a:pPr lvl="1"/>
            <a:r>
              <a:rPr lang="pl-PL" sz="2000" dirty="0"/>
              <a:t>ankieta internetowa</a:t>
            </a:r>
          </a:p>
          <a:p>
            <a:pPr lvl="1"/>
            <a:r>
              <a:rPr lang="pl-PL" sz="2000" dirty="0"/>
              <a:t>metoda kuli śnieżnej do doboru próby (nielosowa)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B49-6F9B-ABED-D6D6-67D3575E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12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D8AB8-1354-7F41-E307-FF4517C6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65390"/>
              </p:ext>
            </p:extLst>
          </p:nvPr>
        </p:nvGraphicFramePr>
        <p:xfrm>
          <a:off x="5616699" y="1677627"/>
          <a:ext cx="6510251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05187">
                  <a:extLst>
                    <a:ext uri="{9D8B030D-6E8A-4147-A177-3AD203B41FA5}">
                      <a16:colId xmlns:a16="http://schemas.microsoft.com/office/drawing/2014/main" val="1544714985"/>
                    </a:ext>
                  </a:extLst>
                </a:gridCol>
                <a:gridCol w="1205064">
                  <a:extLst>
                    <a:ext uri="{9D8B030D-6E8A-4147-A177-3AD203B41FA5}">
                      <a16:colId xmlns:a16="http://schemas.microsoft.com/office/drawing/2014/main" val="2045383070"/>
                    </a:ext>
                  </a:extLst>
                </a:gridCol>
              </a:tblGrid>
              <a:tr h="289367">
                <a:tc>
                  <a:txBody>
                    <a:bodyPr/>
                    <a:lstStyle/>
                    <a:p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Kategoria kwalifikacji odpowiedzi 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Wartość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62032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rozpoczętych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259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21006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zakończonych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138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7995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ankiet zakończonych do liczby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53,28%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376698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249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248589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zakończonych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133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32239"/>
                  </a:ext>
                </a:extLst>
              </a:tr>
              <a:tr h="491925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respondentów ankiet zakończonych do liczby </a:t>
                      </a:r>
                      <a:b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</a:br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53,41%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6088"/>
                  </a:ext>
                </a:extLst>
              </a:tr>
            </a:tbl>
          </a:graphicData>
        </a:graphic>
      </p:graphicFrame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254C17DD-9A1B-28AB-FAAA-C4F2BE023378}"/>
              </a:ext>
            </a:extLst>
          </p:cNvPr>
          <p:cNvSpPr txBox="1">
            <a:spLocks/>
          </p:cNvSpPr>
          <p:nvPr/>
        </p:nvSpPr>
        <p:spPr>
          <a:xfrm>
            <a:off x="838199" y="4327842"/>
            <a:ext cx="1051559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/>
              <a:t>Analizy ilościowe:</a:t>
            </a:r>
          </a:p>
          <a:p>
            <a:pPr lvl="1"/>
            <a:r>
              <a:rPr lang="pl-PL" sz="2000" dirty="0"/>
              <a:t>Baza danych ELA (Ekonomiczne Losy Absolwentów) – dane z ZUS i POL-on</a:t>
            </a:r>
          </a:p>
          <a:p>
            <a:pPr lvl="1"/>
            <a:r>
              <a:rPr lang="pl-PL" sz="2000" dirty="0"/>
              <a:t>Wyniki rankingów (Perspektywy, </a:t>
            </a:r>
            <a:r>
              <a:rPr lang="pl-PL" sz="2000" dirty="0" err="1"/>
              <a:t>Webometrics</a:t>
            </a:r>
            <a:r>
              <a:rPr lang="pl-PL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B6332-24F7-FE4C-D7EA-E9FC243E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B39D-789B-3A76-99A5-F0D497B5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781FD0-B0E4-B33D-D094-5C428AE7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wyniki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7E81-628E-6E56-EEE6-606F01A3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2A4F-26E0-65CD-A3D2-A2E9613B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4FE50-F318-68F8-D9FF-CE7E36ED7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0" y="1379159"/>
            <a:ext cx="4072685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E433E-9781-49B4-0835-CE9F38D7A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1" y="1569977"/>
            <a:ext cx="3472425" cy="1748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72B5C-9221-F1E4-84CE-3EF11DDFB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46" y="1570352"/>
            <a:ext cx="2811176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6772C8-B0F9-92EB-CEAB-AC5394040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1" y="3465323"/>
            <a:ext cx="2192279" cy="3213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6A3B19-2ABF-E048-9CB6-6E4F2E45E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6" y="3539158"/>
            <a:ext cx="2362638" cy="215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FB2B3-D9DB-FB36-33E3-C84642205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56" y="4929447"/>
            <a:ext cx="2326852" cy="1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2269-FAD9-5B18-90A4-912F7B46E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212325-BC55-E779-65B5-DD417C01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wybrane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BC0BE2-7152-0051-1C58-7AA30D17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wyższe zarobki po 3 latach 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 pierwszym roku niższa stopa zatrudnienia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H3a’]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Satysfakcja absolwentów skorelowana z zarobkami po 3 latach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H2d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pozycje w rankingach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H4</a:t>
            </a: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oceny prestiżu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H5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0D05-2F5D-F290-1724-F02AEC2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24016-F526-FE7E-2764-978D6A2A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FC38C-DA32-34F3-D328-B59E849B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6" y="352425"/>
            <a:ext cx="10640825" cy="1325563"/>
          </a:xfrm>
        </p:spPr>
        <p:txBody>
          <a:bodyPr>
            <a:normAutofit/>
          </a:bodyPr>
          <a:lstStyle/>
          <a:p>
            <a:r>
              <a:rPr lang="pl-PL" dirty="0"/>
              <a:t>Zestaw wskaźników wspierających doskonalenie na uczelni technicznej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2840488D-2F8D-4AB8-56AC-8A9A255226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1656000"/>
          <a:ext cx="11124000" cy="4632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184946963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890887164"/>
                    </a:ext>
                  </a:extLst>
                </a:gridCol>
                <a:gridCol w="7632000">
                  <a:extLst>
                    <a:ext uri="{9D8B030D-6E8A-4147-A177-3AD203B41FA5}">
                      <a16:colId xmlns:a16="http://schemas.microsoft.com/office/drawing/2014/main" val="226676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Lp.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Nazwa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Opis / komentarz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2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Zagregowany Indeks Satysfakcji Interesariuszy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4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 cząstkowe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Indeksy Satysfakcji Interesariuszy obliczane dla każdej z grup interesariuszy osobno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Liczba uprawnień habilitacyjnych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Najsilniej skorelowany z oceną w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1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Ocena parametryczna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Liczba i poziom uzyskanych ocen parametrycznych w ramach</a:t>
                      </a:r>
                    </a:p>
                    <a:p>
                      <a:r>
                        <a:rPr lang="pl-PL" sz="1400" noProof="0" dirty="0"/>
                        <a:t>różnych dyscyplin nauki w procesie ewaluacji jakości działalności naukowej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71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Pozycja w rankingu </a:t>
                      </a:r>
                      <a:r>
                        <a:rPr lang="pl-PL" sz="1400" b="1" noProof="0" dirty="0" err="1"/>
                        <a:t>Webometrics</a:t>
                      </a:r>
                      <a:endParaRPr lang="pl-PL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niezwykła łatwość monitorowania; publikowany 2 razy do roku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skorelowany ze stopą zatrudnienia absolwentów (techn.; 3L)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Uznanie międzynarodowe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z Rankingu Perspektywy; silna korelacja z ogólną oceną rankingową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WOP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Niepublikowany Wskaźnik Oceny Punktowej obliczany na podstawie oceny ważonej szczegółowych parametrów oceny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97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Poziom zarobków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23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Stopa zatrudnienia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15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prestiżu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Ocena na podstawie badania ankietowego wykonywanego wśród kadry akademickiej w Polsce przez Fundację Edukacyjną „Perspektywy” oraz parametru „uznanie międzynarodowe”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712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62B16-CD40-493E-4C70-E0536CDF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099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Proponowane narzędzie</a:t>
            </a:r>
            <a:r>
              <a:rPr lang="en-GB" dirty="0"/>
              <a:t> - SSDQM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4173AA8-6E89-4AEF-5FDF-8C44185B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b="1" dirty="0"/>
              <a:t>Model Doskonalenia Systemu Zarządzania Jakością Inspirowany Satysfakcją Interesariuszy </a:t>
            </a:r>
            <a:br>
              <a:rPr lang="pl-PL" sz="2400" b="1" dirty="0"/>
            </a:br>
            <a:r>
              <a:rPr lang="pl-PL" sz="2400" dirty="0"/>
              <a:t>(</a:t>
            </a:r>
            <a:r>
              <a:rPr lang="en-GB" sz="2200" b="1" i="1" dirty="0"/>
              <a:t>S</a:t>
            </a:r>
            <a:r>
              <a:rPr lang="en-GB" sz="2200" i="1" dirty="0"/>
              <a:t>takeholders </a:t>
            </a:r>
            <a:r>
              <a:rPr lang="en-GB" sz="2200" b="1" i="1" dirty="0"/>
              <a:t>S</a:t>
            </a:r>
            <a:r>
              <a:rPr lang="en-GB" sz="2200" i="1" dirty="0"/>
              <a:t>atisfaction </a:t>
            </a:r>
            <a:r>
              <a:rPr lang="en-GB" sz="2200" b="1" i="1" dirty="0"/>
              <a:t>D</a:t>
            </a:r>
            <a:r>
              <a:rPr lang="en-GB" sz="2200" i="1" dirty="0"/>
              <a:t>riven </a:t>
            </a:r>
            <a:r>
              <a:rPr lang="en-GB" sz="2200" b="1" i="1" dirty="0"/>
              <a:t>Q</a:t>
            </a:r>
            <a:r>
              <a:rPr lang="en-GB" sz="2200" i="1" dirty="0"/>
              <a:t>uality </a:t>
            </a:r>
            <a:r>
              <a:rPr lang="en-GB" sz="2200" b="1" i="1" dirty="0"/>
              <a:t>M</a:t>
            </a:r>
            <a:r>
              <a:rPr lang="en-GB" sz="2200" i="1" dirty="0"/>
              <a:t>anagement Model</a:t>
            </a:r>
            <a:r>
              <a:rPr lang="pl-PL" sz="2200" i="1" dirty="0"/>
              <a:t>)</a:t>
            </a:r>
            <a:br>
              <a:rPr lang="en-GB" sz="2200" dirty="0"/>
            </a:br>
            <a:endParaRPr lang="pl-PL" sz="2400" dirty="0"/>
          </a:p>
          <a:p>
            <a:r>
              <a:rPr lang="pl-PL" sz="2400" dirty="0"/>
              <a:t>fundamentem analiza interesariuszy</a:t>
            </a:r>
          </a:p>
          <a:p>
            <a:r>
              <a:rPr lang="pl-PL" sz="2400" dirty="0"/>
              <a:t>badania jakościowe i ilościowe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etapy</a:t>
            </a:r>
            <a:r>
              <a:rPr lang="en-GB" sz="2400" u="sng" dirty="0"/>
              <a:t> 3, 4, 5</a:t>
            </a:r>
          </a:p>
          <a:p>
            <a:r>
              <a:rPr lang="pl-PL" sz="2400" dirty="0"/>
              <a:t>wdrażanie - wybór metod zwinnych lub projektowych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</a:t>
            </a:r>
            <a:r>
              <a:rPr lang="en-GB" sz="2400" u="sng" dirty="0"/>
              <a:t> 7</a:t>
            </a:r>
            <a:endParaRPr lang="pl-PL" sz="2400" u="sng" dirty="0"/>
          </a:p>
          <a:p>
            <a:r>
              <a:rPr lang="pl-PL" sz="2400" dirty="0"/>
              <a:t>wspiera zgodność z</a:t>
            </a:r>
            <a:r>
              <a:rPr lang="en-GB" sz="2400" dirty="0"/>
              <a:t>:</a:t>
            </a:r>
          </a:p>
          <a:p>
            <a:pPr lvl="1"/>
            <a:r>
              <a:rPr lang="pl-PL" sz="2000" dirty="0"/>
              <a:t>wymaganiami </a:t>
            </a:r>
            <a:r>
              <a:rPr lang="en-GB" sz="2000" dirty="0"/>
              <a:t>P</a:t>
            </a:r>
            <a:r>
              <a:rPr lang="pl-PL" sz="2000" dirty="0" err="1"/>
              <a:t>olskiej</a:t>
            </a:r>
            <a:r>
              <a:rPr lang="pl-PL" sz="2000" dirty="0"/>
              <a:t> </a:t>
            </a:r>
            <a:r>
              <a:rPr lang="en-GB" sz="2000" dirty="0"/>
              <a:t>K</a:t>
            </a:r>
            <a:r>
              <a:rPr lang="pl-PL" sz="2000" dirty="0" err="1"/>
              <a:t>omisji</a:t>
            </a:r>
            <a:r>
              <a:rPr lang="pl-PL" sz="2000" dirty="0"/>
              <a:t> </a:t>
            </a:r>
            <a:r>
              <a:rPr lang="en-GB" sz="2000" dirty="0"/>
              <a:t>A</a:t>
            </a:r>
            <a:r>
              <a:rPr lang="pl-PL" sz="2000" dirty="0" err="1"/>
              <a:t>kredytacyjnej</a:t>
            </a:r>
            <a:r>
              <a:rPr lang="pl-PL" sz="2000" dirty="0"/>
              <a:t> (10 kryteriów jakości)</a:t>
            </a:r>
          </a:p>
          <a:p>
            <a:pPr lvl="1"/>
            <a:r>
              <a:rPr lang="en-GB" sz="2000" dirty="0"/>
              <a:t>ISO</a:t>
            </a:r>
            <a:r>
              <a:rPr lang="pl-PL" sz="2000" dirty="0"/>
              <a:t> </a:t>
            </a:r>
            <a:r>
              <a:rPr lang="en-GB" sz="2000" dirty="0"/>
              <a:t>21001:2018</a:t>
            </a:r>
            <a:r>
              <a:rPr lang="pl-PL" sz="2000" dirty="0"/>
              <a:t> (np. jako przygotowanie organizacji)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D4500-ADCB-5084-A82A-D4F7660B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16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611AF-D17D-DE8E-0A3A-BCC095E3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445C-EAB4-F2BB-86EB-0DCC910C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0" y="2406763"/>
            <a:ext cx="3060000" cy="17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0E00-94FC-FD1E-677B-C57A90F9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644237-7689-F6A6-9828-DAA7097C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– diagram ogólny</a:t>
            </a:r>
            <a:endParaRPr lang="en-GB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017949AF-1219-9030-6B28-48523DD9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5F540-0106-5B7C-E81A-B1B7ABD1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17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5CE41-2DFC-2768-1D13-DE4AFC477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2494E-4625-588D-3EF4-FDE3324B7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825625"/>
            <a:ext cx="7560000" cy="44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Proponowane dalsze kierunki badań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Szersze badania dot. satysfakcji różnych grup interesariuszy uczelni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korelacji pomiędzy wynikami SSI, a innymi miarami wyników uczelni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Badanie skuteczności stosowania SSDQM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wdrożeń w innych rodzajach organizacji 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interesariuszocentryzm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), np.: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sektor publiczny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branże silnie regulowane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organizacje o rozbudowanej strukturze interesariuszy</a:t>
            </a:r>
          </a:p>
          <a:p>
            <a:pPr lvl="1"/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BD1F1-20DD-5B06-C501-0CEB8101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189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9EE0-E927-0FF1-9B86-35A29D8E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84076D-0C70-EFAD-F624-AD1211E4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C1A854-43B2-9FCA-43B0-998121C0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Praca przyczynia się do rozwoju nauk o zarządzaniu i jakości – synteza teorii zarządzania jakością oraz teorii interesariuszy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Cele (poznawczy, utylitarny) osiągnięte</a:t>
            </a:r>
          </a:p>
          <a:p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Zidentyfikowano mierniki pomocne przy wdrażaniu udoskonaleń SZJ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Uwzględniono kontekst specyfiki polskich uczelni technicznych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Silne związki modelu SSDQM z zarządzaniem jakością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4CE1-6E5F-2A62-1B61-7CDFEA7A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188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455D-1526-D4D4-8E49-BDAD7BB3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 uniwersytetów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5579-0FC3-EC76-EF9A-437044DBE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Silniki napędowe rozwoju</a:t>
            </a:r>
          </a:p>
          <a:p>
            <a:r>
              <a:rPr lang="pl-PL" dirty="0"/>
              <a:t>Historyczna ciągłość od średniowiecza</a:t>
            </a:r>
          </a:p>
          <a:p>
            <a:r>
              <a:rPr lang="pl-PL" dirty="0"/>
              <a:t>Tradycja niezależności</a:t>
            </a:r>
          </a:p>
          <a:p>
            <a:r>
              <a:rPr lang="pl-PL" dirty="0"/>
              <a:t>Nieustanne zmiany zasad funkcjonowania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F64C6-A3D9-F564-4453-AD14942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76C69E-767C-2198-6BA8-77E1767EC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62" y="1825625"/>
            <a:ext cx="4879202" cy="4140000"/>
          </a:xfrm>
          <a:prstGeom prst="rect">
            <a:avLst/>
          </a:prstGeom>
        </p:spPr>
      </p:pic>
      <p:sp>
        <p:nvSpPr>
          <p:cNvPr id="7" name="pole tekstowe 11">
            <a:extLst>
              <a:ext uri="{FF2B5EF4-FFF2-40B4-BE49-F238E27FC236}">
                <a16:creationId xmlns:a16="http://schemas.microsoft.com/office/drawing/2014/main" id="{76F754DB-BA02-1CFD-8E99-DF75D809EA33}"/>
              </a:ext>
            </a:extLst>
          </p:cNvPr>
          <p:cNvSpPr txBox="1"/>
          <p:nvPr/>
        </p:nvSpPr>
        <p:spPr>
          <a:xfrm>
            <a:off x="6908847" y="6092667"/>
            <a:ext cx="39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opracowanie własne na podstawie Cwynar, 2005; De </a:t>
            </a:r>
            <a:r>
              <a:rPr lang="pl-PL" sz="1200" dirty="0" err="1"/>
              <a:t>Ridder-Symoens</a:t>
            </a:r>
            <a:r>
              <a:rPr lang="pl-PL" sz="1200" dirty="0"/>
              <a:t>, 2020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76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u="none" strike="noStrike" baseline="0" dirty="0"/>
              <a:t>Anderson, J. C., </a:t>
            </a:r>
            <a:r>
              <a:rPr lang="en-US" b="0" i="0" u="none" strike="noStrike" baseline="0" dirty="0" err="1"/>
              <a:t>Rungtusanatham</a:t>
            </a:r>
            <a:r>
              <a:rPr lang="en-US" b="0" i="0" u="none" strike="noStrike" baseline="0" dirty="0"/>
              <a:t>, M., &amp; Schroeder, R. G. (1994)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 Theory Of Quality Management Underlying The Deming Management Method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Academy of Management Review, 19(3), 472–509</a:t>
            </a:r>
            <a:endParaRPr lang="pl-PL" b="0" i="0" u="none" strike="noStrike" baseline="0" dirty="0"/>
          </a:p>
          <a:p>
            <a:r>
              <a:rPr lang="en-US" b="0" i="0" u="none" strike="noStrike" baseline="0" dirty="0" err="1"/>
              <a:t>Cwynar</a:t>
            </a:r>
            <a:r>
              <a:rPr lang="en-US" b="0" i="0" u="none" strike="noStrike" baseline="0" dirty="0"/>
              <a:t>, K. M. (2005)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The Idea Of The University In European Culture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Polityka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i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Społeczeństwo</a:t>
            </a:r>
            <a:r>
              <a:rPr lang="en-US" b="0" i="0" u="none" strike="noStrike" baseline="0" dirty="0"/>
              <a:t> </a:t>
            </a:r>
            <a:r>
              <a:rPr lang="pl-PL" b="0" i="0" u="none" strike="noStrike" baseline="0" dirty="0"/>
              <a:t>(s. </a:t>
            </a:r>
            <a:r>
              <a:rPr lang="en-US" b="0" i="0" u="none" strike="noStrike" baseline="0" dirty="0"/>
              <a:t>60–72</a:t>
            </a:r>
            <a:r>
              <a:rPr lang="pl-PL" dirty="0"/>
              <a:t>)</a:t>
            </a:r>
            <a:endParaRPr lang="pl-PL" b="0" i="0" u="none" strike="noStrike" baseline="0" dirty="0"/>
          </a:p>
          <a:p>
            <a:r>
              <a:rPr lang="en-US" b="0" i="0" u="none" strike="noStrike" baseline="0" dirty="0"/>
              <a:t>De Ridder-</a:t>
            </a:r>
            <a:r>
              <a:rPr lang="en-US" b="0" i="0" u="none" strike="noStrike" baseline="0" dirty="0" err="1"/>
              <a:t>Symoens</a:t>
            </a:r>
            <a:r>
              <a:rPr lang="en-US" b="0" i="0" u="none" strike="noStrike" baseline="0" dirty="0"/>
              <a:t>, H. (2020)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Universities and Their Missions in Early Modern Times. W L. </a:t>
            </a:r>
            <a:r>
              <a:rPr lang="en-US" b="0" i="0" u="none" strike="noStrike" baseline="0" dirty="0" err="1"/>
              <a:t>Engwall</a:t>
            </a:r>
            <a:r>
              <a:rPr lang="en-US" b="0" i="0" u="none" strike="noStrike" baseline="0" dirty="0"/>
              <a:t> (Red.), Missions of Universities: Past, Present, Future (s. 43–61)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Springer International Publishing</a:t>
            </a:r>
            <a:endParaRPr lang="pl-PL" b="0" i="0" u="none" strike="noStrike" baseline="0" dirty="0"/>
          </a:p>
          <a:p>
            <a:pPr algn="l"/>
            <a:r>
              <a:rPr lang="en-US" dirty="0"/>
              <a:t>Freeman, R. E. (2010). Strategic Management: A stakeholder </a:t>
            </a:r>
            <a:r>
              <a:rPr lang="en-US" dirty="0" err="1"/>
              <a:t>apporach</a:t>
            </a:r>
            <a:r>
              <a:rPr lang="en-US" dirty="0"/>
              <a:t>. Cambridge</a:t>
            </a:r>
            <a:r>
              <a:rPr lang="pl-PL" dirty="0"/>
              <a:t> University Press</a:t>
            </a:r>
          </a:p>
          <a:p>
            <a:r>
              <a:rPr lang="pl-PL" b="0" i="0" u="none" strike="noStrike" baseline="0" dirty="0" err="1"/>
              <a:t>Grudowski</a:t>
            </a:r>
            <a:r>
              <a:rPr lang="pl-PL" b="0" i="0" u="none" strike="noStrike" baseline="0" dirty="0"/>
              <a:t> </a:t>
            </a:r>
            <a:r>
              <a:rPr lang="pl-PL" dirty="0"/>
              <a:t>P.,</a:t>
            </a:r>
            <a:r>
              <a:rPr lang="pl-PL" b="0" i="0" u="none" strike="noStrike" baseline="0" dirty="0"/>
              <a:t> Lewandowski K. (2012), Pojęcie jakości kształcenia i uwarunkowania jej kwantyfikacji w uczelniach wyższych, Zarządzanie i Finanse, nr 3, cz. 1</a:t>
            </a:r>
            <a:endParaRPr lang="pl-PL" dirty="0"/>
          </a:p>
          <a:p>
            <a:pPr algn="l"/>
            <a:r>
              <a:rPr lang="pl-PL" dirty="0"/>
              <a:t>Leja K. (2011), Koncepcje zarządzania współczesnym uniwersytetem, 10.13140/RG.2.1.3539.1529. </a:t>
            </a:r>
          </a:p>
          <a:p>
            <a:pPr algn="l"/>
            <a:r>
              <a:rPr lang="pl-PL" dirty="0"/>
              <a:t>Leja K. (2019), Misja społecznie odpowiedzialnego uniwersytetu, w: Jastrzębska, E., Przybysz, M. (red.), Społeczna odpowiedzialność uczelni znaczenie dla uczelni i sposoby jej wdrażania (s. 11-13), Ministerstwo Nauki i Szkolnictwa Wyższego i Ministerstwo Inwestycji i Rozwoju, Warszawa</a:t>
            </a:r>
          </a:p>
          <a:p>
            <a:pPr algn="l"/>
            <a:r>
              <a:rPr lang="pl-PL" dirty="0" err="1"/>
              <a:t>Puente</a:t>
            </a:r>
            <a:r>
              <a:rPr lang="pl-PL" dirty="0"/>
              <a:t> C., </a:t>
            </a:r>
            <a:r>
              <a:rPr lang="pl-PL" dirty="0" err="1"/>
              <a:t>Fabra</a:t>
            </a:r>
            <a:r>
              <a:rPr lang="pl-PL" dirty="0"/>
              <a:t> M., Mason C. et al. (2021), Role of the </a:t>
            </a:r>
            <a:r>
              <a:rPr lang="pl-PL" dirty="0" err="1"/>
              <a:t>Universities</a:t>
            </a:r>
            <a:r>
              <a:rPr lang="pl-PL" dirty="0"/>
              <a:t> as Drivers of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Innovation</a:t>
            </a:r>
            <a:r>
              <a:rPr lang="pl-PL" dirty="0"/>
              <a:t>, </a:t>
            </a:r>
            <a:r>
              <a:rPr lang="pl-PL" dirty="0" err="1"/>
              <a:t>Sustainability</a:t>
            </a:r>
            <a:r>
              <a:rPr lang="pl-PL" dirty="0"/>
              <a:t>, 13, 13727, 10.3390/su132413727</a:t>
            </a:r>
            <a:endParaRPr lang="en-US" dirty="0"/>
          </a:p>
          <a:p>
            <a:pPr algn="l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049D-1C83-5BCB-31E1-B99EF941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54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F82F-B11F-29B8-9E16-D1F23DE9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D2154-D69D-5AA9-A0B5-655C196F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1/4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77668-F81F-1000-6D2E-94C97D9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AC38D-E102-A90E-56E5-CFF4E33D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63941"/>
            <a:ext cx="6727154" cy="53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54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E5FD-FFE9-DF2B-E9AB-DF665F10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AB3C6-246A-5A22-41C1-21D13763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2/4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56EC0-4523-3700-7EDC-B0D918A5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2D84-2542-C273-83F4-F9FBA732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51352"/>
            <a:ext cx="7199920" cy="54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8C0CA-6642-3869-CB14-5891903C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C1AE95-84DF-D253-0E13-6F3D467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3/4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1EF0A-6EC2-080A-C789-FA2F4C2E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7A521-74EC-2D5C-67A8-E66218B3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371172"/>
            <a:ext cx="4800104" cy="54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E10F-81F9-549B-4129-418FC678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DE3C1-1FCA-458F-002B-816D119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4/4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E83DB-4903-E89E-8506-078EBF08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6A23D-EED4-E5D8-8646-B7A3D480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728000"/>
            <a:ext cx="8438932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6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64BA-22DF-BF93-1334-F264C1898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0026D0-C61A-1FB0-912B-C547FD4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312361"/>
          </a:xfrm>
        </p:spPr>
        <p:txBody>
          <a:bodyPr>
            <a:noAutofit/>
          </a:bodyPr>
          <a:lstStyle/>
          <a:p>
            <a:pPr algn="ctr"/>
            <a:r>
              <a:rPr lang="pl-PL" sz="2400" dirty="0"/>
              <a:t>Podsumowanie weryfikacji hipotez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819-F8F1-5E28-AA05-C9CEE1B6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26</a:t>
            </a:fld>
            <a:endParaRPr lang="pl-P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7F3FB-F0CF-DF27-CBC2-252146EB5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9790"/>
              </p:ext>
            </p:extLst>
          </p:nvPr>
        </p:nvGraphicFramePr>
        <p:xfrm>
          <a:off x="110836" y="448892"/>
          <a:ext cx="11970327" cy="6431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1837">
                  <a:extLst>
                    <a:ext uri="{9D8B030D-6E8A-4147-A177-3AD203B41FA5}">
                      <a16:colId xmlns:a16="http://schemas.microsoft.com/office/drawing/2014/main" val="2453651563"/>
                    </a:ext>
                  </a:extLst>
                </a:gridCol>
                <a:gridCol w="10174778">
                  <a:extLst>
                    <a:ext uri="{9D8B030D-6E8A-4147-A177-3AD203B41FA5}">
                      <a16:colId xmlns:a16="http://schemas.microsoft.com/office/drawing/2014/main" val="2456432908"/>
                    </a:ext>
                  </a:extLst>
                </a:gridCol>
                <a:gridCol w="1303712">
                  <a:extLst>
                    <a:ext uri="{9D8B030D-6E8A-4147-A177-3AD203B41FA5}">
                      <a16:colId xmlns:a16="http://schemas.microsoft.com/office/drawing/2014/main" val="3341905602"/>
                    </a:ext>
                  </a:extLst>
                </a:gridCol>
              </a:tblGrid>
              <a:tr h="207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Nr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Hipoteza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0</a:t>
                      </a:r>
                      <a:r>
                        <a:rPr lang="en-US" sz="1300">
                          <a:effectLst/>
                        </a:rPr>
                        <a:t> odrzucona?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extLst>
                  <a:ext uri="{0D108BD9-81ED-4DB2-BD59-A6C34878D82A}">
                    <a16:rowId xmlns:a16="http://schemas.microsoft.com/office/drawing/2014/main" val="326111416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 dirty="0">
                          <a:effectLst/>
                        </a:rPr>
                        <a:t>H1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innymi wynikami jakości usług uczelni.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9090531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H2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wartościami Indeksu Wyceny Rynkowej Absolwenta.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04781009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H2a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roku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95208643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3 latach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929802813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Poziom zarobków absolwentów uczelni po roku od uzyskania dyplomu jest pozytywnie skorelowany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830822840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Poziom zarobków absolwentów uczelni po 3 latach od uzyskania dyplomu jest pozytywnie skorelowany z wartościami satysfakcji z usług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382161887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H3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Absolwenci publicznych uczelni technicznych są wyżej cenieni na rynku pracy niż absolwenci pozostałych uczelni, a uczelnie techniczne uzyskują wyższe wartości Indeksu Wyceny Rynkowej Absolwenta.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21516732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H3a’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Stopa zatrudnienia wśród absolwentów publicznych uczelni technicznych po roku od uzyskania dyplomu jest niższa niż stopa zatrudnienia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81208054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publicznych uczelni technicznych po 3 latach od uzyskania dyplomu jest wyższa niż stopa zatrudnienia absolwentów pozostałych uczelni w tym samym okresie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70274517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Średnie zarobki absolwentów publicznych uczelni technicznych po roku od uzyskania dyplomu są wyższe niż średnie zarobki absolwentów pozostałych uczelni w tym samym okresie.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814407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Średnie zarobki absolwentów publicznych uczelni technicznych po 3 latach od uzyskania dyplomu są wyższe niż średnie zarobki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3445195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roku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530312763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H3f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3 latach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795828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H4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polskich publicznych uczelni technicznych są pozytywnie skorelowane z jakością usług uczelni mierzoną przy pomocy rankingu Perspektywy.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575490738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H5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są pozytywnie skorelowane z wynikami oceny prestiżu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72951282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4CC4E1-AA03-6F5C-CAAF-8B944552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8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46487-78BF-B718-BD20-9D922B93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uczelni technicznych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AA29-CC14-7130-6830-03F85D6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27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517236-1780-FD20-9CFA-8BAB5B915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85865"/>
              </p:ext>
            </p:extLst>
          </p:nvPr>
        </p:nvGraphicFramePr>
        <p:xfrm>
          <a:off x="540532" y="1379195"/>
          <a:ext cx="10080000" cy="5369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3959542645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194642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3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pl-PL" sz="1600" dirty="0"/>
                        <a:t>1. Akademia Górniczo-Hutnicza (AGH)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13. Politechnika Poznańska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438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2. Akademia Techniczno-Humanistyczna w Bielsku-Białej (obecnie Uniwersytet Bielsko-Bialski)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14. Politechnika Rzeszowska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14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3. Politechnika Białostocka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15. Politechnika Śląska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7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4. Politechnika Bydgoska (dawniej Uniwersytet Technologiczno-Przyrodniczy)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16. Politechnika Świętokrzyska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16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5. Politechnika Częstochowska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17. Politechnika Warszawska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4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6. Politechnika Gdańska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18. Politechnika Wrocławska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77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7. Politechnika Koszalińska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19. Uniwersytet Morski w Gdyni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8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8. Politechnika Krakowska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20. Uniwersytet Technologiczno-Humanistyczny </a:t>
                      </a:r>
                      <a:br>
                        <a:rPr lang="pl-PL" sz="1600" dirty="0"/>
                      </a:br>
                      <a:r>
                        <a:rPr lang="pl-PL" sz="1600" dirty="0"/>
                        <a:t>w Radomiu (obecnie Uniwersytet Radomski)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4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9. Politechnika Lubelska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21. Wojskowa Akademia Techniczna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7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10. Politechnika Łódzka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22. Zachodniopomorski Uniwersytet Technologiczny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98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11. Politechnika Morska w Szczecinie (dawniej Akademia Morska)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92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12. Politechnika Opolska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1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6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F4A3-B714-750A-55F7-D07D1657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6A6B9-5287-75AA-A291-755B0122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50"/>
            <a:ext cx="10515600" cy="784719"/>
          </a:xfrm>
        </p:spPr>
        <p:txBody>
          <a:bodyPr>
            <a:noAutofit/>
          </a:bodyPr>
          <a:lstStyle/>
          <a:p>
            <a:r>
              <a:rPr lang="pl-PL" sz="2400" dirty="0"/>
              <a:t>Przykłady MUDA dla działalności naukowej, współpracy z otoczeniem gospodarczym, umiędzynarodowienia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079AD-68E2-E939-A5F6-39C8CB1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28</a:t>
            </a:fld>
            <a:endParaRPr lang="pl-P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34DD2D-8086-9288-245E-16A44FD19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53776"/>
              </p:ext>
            </p:extLst>
          </p:nvPr>
        </p:nvGraphicFramePr>
        <p:xfrm>
          <a:off x="0" y="871969"/>
          <a:ext cx="12062413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728">
                  <a:extLst>
                    <a:ext uri="{9D8B030D-6E8A-4147-A177-3AD203B41FA5}">
                      <a16:colId xmlns:a16="http://schemas.microsoft.com/office/drawing/2014/main" val="1203265383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423675002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96020671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618127580"/>
                    </a:ext>
                  </a:extLst>
                </a:gridCol>
              </a:tblGrid>
              <a:tr h="488798">
                <a:tc>
                  <a:txBody>
                    <a:bodyPr/>
                    <a:lstStyle/>
                    <a:p>
                      <a:r>
                        <a:rPr lang="pl-PL" sz="1400" dirty="0"/>
                        <a:t>Rodzaj MUDA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Działalność naukowa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Współpraca </a:t>
                      </a:r>
                      <a:br>
                        <a:rPr lang="pl-PL" sz="1400" dirty="0"/>
                      </a:br>
                      <a:r>
                        <a:rPr lang="pl-PL" sz="1400" dirty="0"/>
                        <a:t>z otoczeniem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Umiędzynarodowienie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1. Nadprodukcja (</a:t>
                      </a:r>
                      <a:r>
                        <a:rPr lang="pl-PL" sz="1200" b="1" dirty="0" err="1"/>
                        <a:t>Overproduction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Publikowanie licznych artykułów bez istotnej wartości dla rozwoju naukowego;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Generowanie niepotrzebnych danych eksperymentalnych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Organizowanie zbyt wielu wydarzeń popularyzatorskich;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prowadzenie badań, które są powieleniem istniejących inicjatyw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Oferowanie zbyt wielu programów międzynarodowych o podobnej treści; 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Tworzenie zbędnych materiałów reklamowych współpracy </a:t>
                      </a:r>
                      <a:r>
                        <a:rPr lang="pl-PL" sz="1200" dirty="0" err="1"/>
                        <a:t>międzyn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2. Zapasy (Inventory)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Gromadzenie niepotrzebnych materiałów, odczynników, danych, itp..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Nadmiar fizycznych materiałów promocyjnych; nieaktualne listy współprac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Nadmierne ilości materiałów promocyjnych; przechowywanie zbędnych dokumentów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9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3. Braki / naprawa (</a:t>
                      </a:r>
                      <a:r>
                        <a:rPr lang="pl-PL" sz="1200" b="1" dirty="0" err="1"/>
                        <a:t>Defects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konfiguracji eksperymentów; błędna dokumentacja badawcza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Nieporozumienia z partnerami; błędy w alokacji budżetu na projekty;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tłumaczeniach lub interpretacji przepisów; Nieprecyzyjne informacje dla </a:t>
                      </a:r>
                      <a:r>
                        <a:rPr lang="pl-PL" sz="1200" dirty="0" err="1"/>
                        <a:t>stud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5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4. Zbędny ruch (Motion)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Częste przemieszczanie się naukowców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Odwiedzanie wielu sekretariatów w celu uzyskania zgody na współpracę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Liczne podróże pracowników i studentów wynikające z planu zajęć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5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5. Zbędne przetwarzanie (</a:t>
                      </a:r>
                      <a:r>
                        <a:rPr lang="pl-PL" sz="1200" b="1" dirty="0" err="1"/>
                        <a:t>Overprocessing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Przeprowadzanie zbyt szczegółowych analiz; przygotowywanie zbyt obszernych wniosków grantowych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Nadmiernie skomplikowane umowy o współpracy; wykonywanie zbędnych procesów administracyjnych do uruchamiania projektów sponsorowanych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Wykonywanie dodatkowych weryfikacje dla prostych współprac międzynarodowych; Tworzenie nadmiernie szczegółowych i wielojęzycznych materiałów promocyjnych do ograniczonej grupy odbiorców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5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6. Oczekiwanie (</a:t>
                      </a:r>
                      <a:r>
                        <a:rPr lang="pl-PL" sz="1200" b="1" dirty="0" err="1"/>
                        <a:t>Waiting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w recenzjach; oczekiwanie na sprzęt badawczy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podpisywania umów o współpracy; oczekiwanie na odpowiedzi od interesariuszy zewnętrznych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Czekanie na proces wizowy dla studentów zagranicznych; opóźnienia w akredytacji wspólnych programów/kierunków studiów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7. Transport (</a:t>
                      </a:r>
                      <a:r>
                        <a:rPr lang="pl-PL" sz="1200" b="1" dirty="0" err="1"/>
                        <a:t>Transportation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Fizyczne transportowanie danych zamiast korzystania z rozwiązań chmurowych; transportowanie próbek do badań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Wysyłanie prototypów, gdy wystarczy prezentacja cyfrowa; Przejazdy pomiędzy kampusami, gdy wystarczy kontakt zdalny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Wymóg fizycznych podróży na spotkania koordynacyjne; Wysyłanie dokumentów papierowych zamiast podpisów elektron.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*8. Niewykorzystany potencjał pracowników (</a:t>
                      </a:r>
                      <a:r>
                        <a:rPr lang="pl-PL" sz="1200" b="1" dirty="0" err="1"/>
                        <a:t>Untapped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human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potential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Doświadczeni badacze wykonujący rutynowe zadania;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Brak angażowania wybitnych studentów w projekty badawcze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zaangażowania wykładowców w tworzenie programów studiów odpowiadających potrzebom przemysłu; Niewykorzystane sieci </a:t>
                      </a:r>
                      <a:r>
                        <a:rPr lang="pl-PL" sz="1200" dirty="0" err="1"/>
                        <a:t>absolw</a:t>
                      </a:r>
                      <a:r>
                        <a:rPr lang="pl-PL" sz="1200" dirty="0"/>
                        <a:t>. do współpracy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wykorzystania wykwalifikowanych pracowników międzynarodowych do tworzenia strategii internacjonalizacji; brak </a:t>
                      </a:r>
                      <a:r>
                        <a:rPr lang="pl-PL" sz="1200" dirty="0" err="1"/>
                        <a:t>zaangażowa-nia</a:t>
                      </a:r>
                      <a:r>
                        <a:rPr lang="pl-PL" sz="1200" dirty="0"/>
                        <a:t> personelu wielojęzycznego w tworzenie materiałów promocyjnych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0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2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2543-8AB0-F564-DC6F-5FD50A28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BEF059-4177-0ACD-0BF2-8092DE54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testów U </a:t>
            </a:r>
            <a:r>
              <a:rPr lang="pl-PL" dirty="0" err="1"/>
              <a:t>Manna-Whitney’a</a:t>
            </a:r>
            <a:r>
              <a:rPr lang="pl-PL" dirty="0"/>
              <a:t> dla danych z ELA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B9B99F-491C-18FF-6925-AACF8A4F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Zarobki 3R: 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2573 przy N=441; Z = -3,4941; p = 0,0002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3637; Z = -1,6681; p = 0,0476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2615; Z = -3,4221; p = 0,0003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2338; Z = -3,8974;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2361; Z = -3,8579; p = 0,0001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zatrudnienia_1R: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2019; Z = -4,4448;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B67F-56C8-0BD4-2AE2-5B1547B6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53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73ED-2CD2-0064-6BC6-4EF9A9A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postępowania badawczego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C7C7-4493-CCE6-FE6C-D7872CD0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115A42-9EB4-36B0-290C-1EF01096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40" y="1690688"/>
            <a:ext cx="6374120" cy="4680000"/>
          </a:xfrm>
        </p:spPr>
      </p:pic>
    </p:spTree>
    <p:extLst>
      <p:ext uri="{BB962C8B-B14F-4D97-AF65-F5344CB8AC3E}">
        <p14:creationId xmlns:p14="http://schemas.microsoft.com/office/powerpoint/2010/main" val="69918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6724-324F-C976-1656-1155A022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C85389-38ED-E69A-F285-DA681CF2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rys. 30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AA1A73-95DE-4F91-43B8-0B5EA392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5FC62-4A40-D3B3-3DA7-B84C179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342CC-98F0-B2BC-5071-04E4A6FE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3" y="2045400"/>
            <a:ext cx="9832393" cy="2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07C02-621B-C734-15BE-08981EF8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260C49-E0AB-D2F8-4BD9-589EE250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Koncepcje uniwersytetów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B5D349-B3DF-FC07-F230-CC4E41A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DB4BD6E-238E-A141-1CC1-71A7FF93DA19}"/>
              </a:ext>
            </a:extLst>
          </p:cNvPr>
          <p:cNvSpPr txBox="1"/>
          <p:nvPr/>
        </p:nvSpPr>
        <p:spPr>
          <a:xfrm>
            <a:off x="8574005" y="2647996"/>
            <a:ext cx="28368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SR</a:t>
            </a:r>
            <a:r>
              <a:rPr lang="en-GB" dirty="0"/>
              <a:t> – </a:t>
            </a:r>
            <a:r>
              <a:rPr lang="pl-PL" dirty="0"/>
              <a:t>regulacje prawne </a:t>
            </a:r>
            <a:r>
              <a:rPr lang="pl-PL" sz="1600" dirty="0"/>
              <a:t>(</a:t>
            </a:r>
            <a:r>
              <a:rPr lang="en-GB" sz="1600" i="1" dirty="0"/>
              <a:t>State Regulations</a:t>
            </a:r>
            <a:r>
              <a:rPr lang="pl-PL" sz="1600" dirty="0"/>
              <a:t>)</a:t>
            </a:r>
            <a:endParaRPr lang="en-GB" sz="1600" dirty="0"/>
          </a:p>
          <a:p>
            <a:r>
              <a:rPr lang="en-GB" b="1" dirty="0"/>
              <a:t>AG</a:t>
            </a:r>
            <a:r>
              <a:rPr lang="en-GB" dirty="0"/>
              <a:t> – </a:t>
            </a:r>
            <a:r>
              <a:rPr lang="pl-PL" dirty="0"/>
              <a:t>znaczenie kolegialności </a:t>
            </a:r>
            <a:r>
              <a:rPr lang="pl-PL" sz="1600" dirty="0"/>
              <a:t>(</a:t>
            </a:r>
            <a:r>
              <a:rPr lang="en-GB" sz="1600" i="1" dirty="0"/>
              <a:t>Academic</a:t>
            </a:r>
            <a:r>
              <a:rPr lang="pl-PL" sz="1600" i="1" dirty="0"/>
              <a:t> </a:t>
            </a:r>
            <a:r>
              <a:rPr lang="en-GB" sz="1600" i="1" dirty="0"/>
              <a:t>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SG</a:t>
            </a:r>
            <a:r>
              <a:rPr lang="en-GB" dirty="0"/>
              <a:t> – </a:t>
            </a:r>
            <a:r>
              <a:rPr lang="pl-PL" dirty="0"/>
              <a:t>rola interesariuszy </a:t>
            </a:r>
            <a:r>
              <a:rPr lang="pl-PL" sz="1600" dirty="0"/>
              <a:t>(</a:t>
            </a:r>
            <a:r>
              <a:rPr lang="en-GB" sz="1600" i="1" dirty="0"/>
              <a:t>Stakeholder guidance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MG</a:t>
            </a:r>
            <a:r>
              <a:rPr lang="en-GB" dirty="0"/>
              <a:t> –</a:t>
            </a:r>
            <a:r>
              <a:rPr lang="pl-PL" dirty="0"/>
              <a:t> umocowanie władzy rektora </a:t>
            </a:r>
            <a:r>
              <a:rPr lang="pl-PL" sz="1600" dirty="0"/>
              <a:t>(</a:t>
            </a:r>
            <a:r>
              <a:rPr lang="en-GB" sz="1600" i="1" dirty="0"/>
              <a:t>Managerial 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C</a:t>
            </a:r>
            <a:r>
              <a:rPr lang="en-GB" dirty="0"/>
              <a:t> – </a:t>
            </a:r>
            <a:r>
              <a:rPr lang="pl-PL" dirty="0"/>
              <a:t>konkurencyjność </a:t>
            </a:r>
            <a:r>
              <a:rPr lang="pl-PL" sz="1600" dirty="0"/>
              <a:t>(</a:t>
            </a:r>
            <a:r>
              <a:rPr lang="en-GB" sz="1600" i="1" dirty="0"/>
              <a:t>Competition</a:t>
            </a:r>
            <a:r>
              <a:rPr lang="pl-PL" sz="1600" dirty="0"/>
              <a:t>)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372019-4470-459C-7F47-E9C5F6C4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2" y="1690688"/>
            <a:ext cx="7735806" cy="51297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1BDD8-AD3C-DAF0-0615-A1ABD3A17205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en-GB" sz="1200" dirty="0" err="1"/>
              <a:t>Leja</a:t>
            </a:r>
            <a:r>
              <a:rPr lang="en-GB" sz="1200" dirty="0"/>
              <a:t> 2011, </a:t>
            </a:r>
            <a:r>
              <a:rPr lang="pl-PL" sz="1200" dirty="0"/>
              <a:t>s</a:t>
            </a:r>
            <a:r>
              <a:rPr lang="en-GB" sz="1200" dirty="0"/>
              <a:t>. 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632-EE25-AED0-FAD5-BAEEC344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C92E3-C185-76FD-0CB8-03BC3EF6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zarządzania jakością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DEE6D3E-84F5-B8E0-3C77-B12CF760BF8D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Anderson i in.</a:t>
            </a:r>
            <a:r>
              <a:rPr lang="en-GB" sz="1200" dirty="0"/>
              <a:t> </a:t>
            </a:r>
            <a:r>
              <a:rPr lang="pl-PL" sz="1200" dirty="0"/>
              <a:t>1994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EB93-B0E7-B56E-BC62-1B168010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1A005-724B-553F-B808-E29E83BE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2135545"/>
            <a:ext cx="7301168" cy="351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CADE9-E2D7-0240-428C-1DD516BAF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49FA-9DBE-AB02-35B7-0AAA6C4F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0E76CF-143A-F327-7494-80647C2B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Teorie interesariuszy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9B0153-9658-E370-BA5F-D71E4C85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>
                <a:solidFill>
                  <a:srgbClr val="181818"/>
                </a:solidFill>
                <a:latin typeface="+mn-lt"/>
              </a:rPr>
              <a:t>interesariusz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 – „</a:t>
            </a:r>
            <a:r>
              <a:rPr lang="pl-PL" sz="2400" dirty="0">
                <a:solidFill>
                  <a:srgbClr val="181818"/>
                </a:solidFill>
                <a:latin typeface="+mn-lt"/>
              </a:rPr>
              <a:t>może wypływać i może być pod wpływem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”</a:t>
            </a:r>
            <a:endParaRPr lang="pl-PL" sz="2100" dirty="0">
              <a:solidFill>
                <a:srgbClr val="181818"/>
              </a:solidFill>
              <a:latin typeface="+mn-lt"/>
            </a:endParaRPr>
          </a:p>
          <a:p>
            <a:pPr algn="l"/>
            <a:r>
              <a:rPr lang="pl-PL" sz="2400" b="0" i="0" u="none" strike="noStrike" baseline="0" dirty="0">
                <a:latin typeface="+mn-lt"/>
              </a:rPr>
              <a:t>zarządzanie interesariuszami: 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umiejętność analizy interesariuszy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wdrażanie wniosków z analizy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postawa „służenia interesariuszom” 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por. R. E. 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Freeman (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2010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)</a:t>
            </a:r>
            <a:endParaRPr lang="pl-PL" dirty="0">
              <a:solidFill>
                <a:srgbClr val="181818"/>
              </a:solidFill>
              <a:latin typeface="+mn-lt"/>
            </a:endParaRPr>
          </a:p>
          <a:p>
            <a:r>
              <a:rPr lang="en-GB" sz="2400" dirty="0">
                <a:solidFill>
                  <a:srgbClr val="181818"/>
                </a:solidFill>
              </a:rPr>
              <a:t>ISO 21001:2018 – </a:t>
            </a:r>
            <a:r>
              <a:rPr lang="pl-PL" sz="2400" dirty="0">
                <a:solidFill>
                  <a:srgbClr val="181818"/>
                </a:solidFill>
              </a:rPr>
              <a:t>bardzo wiele odniesień do </a:t>
            </a:r>
            <a:r>
              <a:rPr lang="en-GB" sz="2400" dirty="0">
                <a:solidFill>
                  <a:srgbClr val="181818"/>
                </a:solidFill>
              </a:rPr>
              <a:t>„</a:t>
            </a:r>
            <a:r>
              <a:rPr lang="en-GB" sz="2400" dirty="0" err="1">
                <a:solidFill>
                  <a:srgbClr val="181818"/>
                </a:solidFill>
              </a:rPr>
              <a:t>grup</a:t>
            </a:r>
            <a:r>
              <a:rPr lang="pl-PL" sz="2400" dirty="0">
                <a:solidFill>
                  <a:srgbClr val="181818"/>
                </a:solidFill>
              </a:rPr>
              <a:t> zainteresowanych</a:t>
            </a:r>
            <a:r>
              <a:rPr lang="en-GB" sz="2400" dirty="0">
                <a:solidFill>
                  <a:srgbClr val="181818"/>
                </a:solidFill>
              </a:rPr>
              <a:t>”</a:t>
            </a:r>
            <a:endParaRPr lang="pl-PL" sz="2400" dirty="0">
              <a:solidFill>
                <a:srgbClr val="181818"/>
              </a:solidFill>
            </a:endParaRPr>
          </a:p>
          <a:p>
            <a:endParaRPr lang="pl-PL" sz="24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Luka – niedostatek narzędzi doskonalenia SZJ uwzględniających zarządzanie interesariuszami i kontekst polskich uczelni technicznych</a:t>
            </a:r>
            <a:endParaRPr lang="en-GB" sz="20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endParaRPr lang="en-GB" sz="24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094F-112C-9C7D-FF75-73A30DE2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5A1CC-E7A0-D05B-224A-670553E6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badawczy i cele pracy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/>
              <a:t>Problem badawczy:</a:t>
            </a:r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rozwiązania w zakresie pomiaru oraz wskaźników satysfakcji interesariuszy mogą skutecznie wspierać doskonalenie systemów zarządzania jakością w uczelniach technicznych w Polsce? </a:t>
            </a:r>
            <a:endParaRPr lang="pl-PL" sz="2000" b="1" dirty="0"/>
          </a:p>
          <a:p>
            <a:r>
              <a:rPr lang="pl-PL" b="1" dirty="0"/>
              <a:t>Cel poznawczy</a:t>
            </a:r>
            <a:r>
              <a:rPr lang="en-GB" b="1" dirty="0"/>
              <a:t>: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Identyfikacja skutecznych z perspektywy doskonalenia systemu zarządzania jakością metod pomiaru i analizy poziomu satysfakcji interesariuszy jako miernika jakości.</a:t>
            </a:r>
            <a:endParaRPr lang="en-GB" b="1" i="1" dirty="0"/>
          </a:p>
          <a:p>
            <a:r>
              <a:rPr lang="pl-PL" b="1" dirty="0"/>
              <a:t>Cel utylitarny</a:t>
            </a:r>
            <a:r>
              <a:rPr lang="en-GB" b="1" dirty="0"/>
              <a:t>: 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Opracowanie metody doskonalenia systemu zarządzania jakością uczelni, dostosowanego do specyfiki polskich uczelni technicznych, z wykorzystaniem pomiaru satysfakcji różnych grup interesariuszy jako jednego z mierników efektów działania uczelni.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6F134-6A41-FFAD-CF78-89AA664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31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C7F5-E4EF-BDD3-83D3-F72315A4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977E1-0047-2740-92B7-C2FABB4B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1F79411-668D-900C-8F13-F555F87A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Badanie jakościowe – pytania badawcze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9474C2-84CB-6169-25A3-842CDA8A8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P</a:t>
            </a:r>
            <a:r>
              <a:rPr lang="en-GB" b="1" dirty="0"/>
              <a:t>1</a:t>
            </a:r>
            <a:r>
              <a:rPr lang="en-GB" dirty="0"/>
              <a:t>: </a:t>
            </a:r>
            <a:r>
              <a:rPr lang="pl-PL" i="1" dirty="0"/>
              <a:t>Jak różni interesariusze postrzegają cel istnienia </a:t>
            </a:r>
            <a:br>
              <a:rPr lang="pl-PL" i="1" dirty="0"/>
            </a:br>
            <a:r>
              <a:rPr lang="pl-PL" i="1" dirty="0"/>
              <a:t>uniwersytetów?</a:t>
            </a:r>
            <a:endParaRPr lang="en-GB" i="1" dirty="0"/>
          </a:p>
          <a:p>
            <a:r>
              <a:rPr lang="pl-PL" b="1" dirty="0"/>
              <a:t>P</a:t>
            </a:r>
            <a:r>
              <a:rPr lang="en-GB" b="1" dirty="0"/>
              <a:t>2: </a:t>
            </a:r>
            <a:r>
              <a:rPr lang="pl-PL" i="1" dirty="0"/>
              <a:t>Jak różni interesariusze postrzegają znaczenie </a:t>
            </a:r>
            <a:br>
              <a:rPr lang="pl-PL" i="1" dirty="0"/>
            </a:br>
            <a:r>
              <a:rPr lang="pl-PL" i="1" dirty="0"/>
              <a:t>różnych grup interesariuszy uniwersytetów?</a:t>
            </a: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P3: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wyniki uzyskują najlepsze uczelnie techniczne w Polsce, w ramach różnych miar efektów działań?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P4: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Czy usługi publicznych uczelni technicznych są oceniane wyżej niż usługi pozostałych polskich uczelni?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A3EEA-4380-FBB8-BE7B-959A060D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421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C57A-FA31-88CA-D683-A3D8E650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C5A75B-260B-B78C-2AD3-76214A7D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- wywiady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94AC1F-C01F-62BA-40A5-03F9350B90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en-GB" dirty="0"/>
              <a:t>33 </a:t>
            </a:r>
            <a:r>
              <a:rPr lang="pl-PL" dirty="0"/>
              <a:t>respondentów </a:t>
            </a:r>
          </a:p>
          <a:p>
            <a:r>
              <a:rPr lang="en-GB" dirty="0"/>
              <a:t>8 </a:t>
            </a:r>
            <a:r>
              <a:rPr lang="pl-PL" dirty="0"/>
              <a:t>wybranych</a:t>
            </a:r>
            <a:r>
              <a:rPr lang="en-GB" dirty="0"/>
              <a:t> </a:t>
            </a:r>
            <a:r>
              <a:rPr lang="pl-PL" dirty="0"/>
              <a:t>grup</a:t>
            </a:r>
            <a:r>
              <a:rPr lang="en-GB" dirty="0"/>
              <a:t> </a:t>
            </a:r>
            <a:r>
              <a:rPr lang="pl-PL" dirty="0"/>
              <a:t>interesariuszy</a:t>
            </a:r>
            <a:endParaRPr lang="en-GB" dirty="0"/>
          </a:p>
          <a:p>
            <a:r>
              <a:rPr lang="pl-PL" dirty="0"/>
              <a:t>Dobór celowy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01C29-C155-518D-29BD-76EB5D2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9</a:t>
            </a:fld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2110609-88ED-AD86-4638-D686B1845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70498"/>
              </p:ext>
            </p:extLst>
          </p:nvPr>
        </p:nvGraphicFramePr>
        <p:xfrm>
          <a:off x="6096000" y="1835963"/>
          <a:ext cx="3667526" cy="3870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67526">
                  <a:extLst>
                    <a:ext uri="{9D8B030D-6E8A-4147-A177-3AD203B41FA5}">
                      <a16:colId xmlns:a16="http://schemas.microsoft.com/office/drawing/2014/main" val="2777251045"/>
                    </a:ext>
                  </a:extLst>
                </a:gridCol>
              </a:tblGrid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Interesariusze - respondenci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0783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Studenci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21361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Absolwenci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81332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Rodzice (opiekunowie)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16095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administracyjni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1227"/>
                  </a:ext>
                </a:extLst>
              </a:tr>
              <a:tr h="632112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akademiccy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Badacze </a:t>
                      </a:r>
                      <a:r>
                        <a:rPr lang="en-US" sz="2000" dirty="0"/>
                        <a:t>/</a:t>
                      </a:r>
                      <a:r>
                        <a:rPr lang="pl-PL" sz="2000" dirty="0"/>
                        <a:t> Wykładowcy)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74268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Przedsiębiorcy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pracodawcy</a:t>
                      </a:r>
                      <a:r>
                        <a:rPr lang="en-US" sz="2000" dirty="0"/>
                        <a:t>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7686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uczelni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79080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samorządowe</a:t>
                      </a:r>
                      <a:endParaRPr lang="pl-PL" sz="20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764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3E6023-6F95-D899-CD8D-D9943D01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0970"/>
      </p:ext>
    </p:extLst>
  </p:cSld>
  <p:clrMapOvr>
    <a:masterClrMapping/>
  </p:clrMapOvr>
</p:sld>
</file>

<file path=ppt/theme/theme1.xml><?xml version="1.0" encoding="utf-8"?>
<a:theme xmlns:a="http://schemas.openxmlformats.org/drawingml/2006/main" name="PrezentacjaDoktorat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Doktorat" id="{03DCC6B5-56FC-4C66-BE4B-0DA88A1E4869}" vid="{01F318E3-63AE-4CE6-A1E5-8F7DC2440B8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</TotalTime>
  <Words>4235</Words>
  <Application>Microsoft Office PowerPoint</Application>
  <PresentationFormat>Widescreen</PresentationFormat>
  <Paragraphs>435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CIDFont+F1</vt:lpstr>
      <vt:lpstr>CIDFont+F3</vt:lpstr>
      <vt:lpstr>PrezentacjaDoktorat</vt:lpstr>
      <vt:lpstr>Pomiar satysfakcji interesariuszy w doskonaleniu systemu zarządzania jakością uczelni technicznych w Polsce</vt:lpstr>
      <vt:lpstr>Znaczenie uniwersytetów</vt:lpstr>
      <vt:lpstr>Schemat postępowania badawczego</vt:lpstr>
      <vt:lpstr>Koncepcje uniwersytetów</vt:lpstr>
      <vt:lpstr>Teoria zarządzania jakością</vt:lpstr>
      <vt:lpstr>Teorie interesariuszy </vt:lpstr>
      <vt:lpstr>Problem badawczy i cele pracy</vt:lpstr>
      <vt:lpstr>Badanie jakościowe – pytania badawcze</vt:lpstr>
      <vt:lpstr>Badania jakościowe - wywiady </vt:lpstr>
      <vt:lpstr>Badania jakościowe – spostrzeżenia </vt:lpstr>
      <vt:lpstr>Hipotezy </vt:lpstr>
      <vt:lpstr>Badania ilościowe</vt:lpstr>
      <vt:lpstr>Badania ilościowe – wyniki</vt:lpstr>
      <vt:lpstr>Badania ilościowe – wybrane wnioski</vt:lpstr>
      <vt:lpstr>Zestaw wskaźników wspierających doskonalenie na uczelni technicznej</vt:lpstr>
      <vt:lpstr>Proponowane narzędzie - SSDQM</vt:lpstr>
      <vt:lpstr>SSDQM – diagram ogólny</vt:lpstr>
      <vt:lpstr>Proponowane dalsze kierunki badań</vt:lpstr>
      <vt:lpstr>Podsumowanie</vt:lpstr>
      <vt:lpstr>Literatura</vt:lpstr>
      <vt:lpstr>PowerPoint Presentation</vt:lpstr>
      <vt:lpstr>SSDQM szczegółowy 1/4</vt:lpstr>
      <vt:lpstr>SSDQM szczegółowy 2/4</vt:lpstr>
      <vt:lpstr>SSDQM szczegółowy 3/4</vt:lpstr>
      <vt:lpstr>SSDQM szczegółowy 4/4</vt:lpstr>
      <vt:lpstr>Podsumowanie weryfikacji hipotez</vt:lpstr>
      <vt:lpstr>Lista uczelni technicznych</vt:lpstr>
      <vt:lpstr>Przykłady MUDA dla działalności naukowej, współpracy z otoczeniem gospodarczym, umiędzynarodowienia</vt:lpstr>
      <vt:lpstr>Wyniki testów U Manna-Whitney’a dla danych z ELA</vt:lpstr>
      <vt:lpstr>Model rys. 30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Pomiar satysfakcji interesariuszy w doskonaleniu systemu zarządzania jakością uczelni technicznych w Polsce</dc:title>
  <dc:creator>Jan Paweł Szefler</dc:creator>
  <cp:lastModifiedBy>Jan Szefler</cp:lastModifiedBy>
  <cp:revision>62</cp:revision>
  <cp:lastPrinted>2024-12-17T22:15:41Z</cp:lastPrinted>
  <dcterms:created xsi:type="dcterms:W3CDTF">2024-09-06T06:15:37Z</dcterms:created>
  <dcterms:modified xsi:type="dcterms:W3CDTF">2024-12-18T20:00:26Z</dcterms:modified>
</cp:coreProperties>
</file>